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6858000" cx="12192000"/>
  <p:notesSz cx="6858000" cy="9144000"/>
  <p:embeddedFontLst>
    <p:embeddedFont>
      <p:font typeface="Work Sans Medium"/>
      <p:regular r:id="rId33"/>
      <p:bold r:id="rId34"/>
      <p:italic r:id="rId35"/>
      <p:boldItalic r:id="rId36"/>
    </p:embeddedFont>
    <p:embeddedFont>
      <p:font typeface="Work Sans"/>
      <p:regular r:id="rId37"/>
      <p:bold r:id="rId38"/>
      <p:italic r:id="rId39"/>
      <p:boldItalic r:id="rId40"/>
    </p:embeddedFont>
    <p:embeddedFont>
      <p:font typeface="Josefi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5" roundtripDataSignature="AMtx7mgn3N3JWMjAD5KzDmJhM08FKl5W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2BB003-AE29-4011-B78D-054932813FAD}">
  <a:tblStyle styleId="{3A2BB003-AE29-4011-B78D-054932813FAD}"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0A9B4FA-40FA-442B-B96B-B0DEC171D8B3}" styleName="Table_1">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WorkSans-boldItalic.fntdata"/><Relationship Id="rId20" Type="http://schemas.openxmlformats.org/officeDocument/2006/relationships/slide" Target="slides/slide14.xml"/><Relationship Id="rId42" Type="http://schemas.openxmlformats.org/officeDocument/2006/relationships/font" Target="fonts/JosefinSans-bold.fntdata"/><Relationship Id="rId41" Type="http://schemas.openxmlformats.org/officeDocument/2006/relationships/font" Target="fonts/JosefinSans-regular.fntdata"/><Relationship Id="rId22" Type="http://schemas.openxmlformats.org/officeDocument/2006/relationships/slide" Target="slides/slide16.xml"/><Relationship Id="rId44" Type="http://schemas.openxmlformats.org/officeDocument/2006/relationships/font" Target="fonts/JosefinSans-boldItalic.fntdata"/><Relationship Id="rId21" Type="http://schemas.openxmlformats.org/officeDocument/2006/relationships/slide" Target="slides/slide15.xml"/><Relationship Id="rId43" Type="http://schemas.openxmlformats.org/officeDocument/2006/relationships/font" Target="fonts/JosefinSans-italic.fntdata"/><Relationship Id="rId24" Type="http://schemas.openxmlformats.org/officeDocument/2006/relationships/slide" Target="slides/slide18.xml"/><Relationship Id="rId23" Type="http://schemas.openxmlformats.org/officeDocument/2006/relationships/slide" Target="slides/slide17.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WorkSansMedium-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WorkSansMedium-italic.fntdata"/><Relationship Id="rId12" Type="http://schemas.openxmlformats.org/officeDocument/2006/relationships/slide" Target="slides/slide6.xml"/><Relationship Id="rId34" Type="http://schemas.openxmlformats.org/officeDocument/2006/relationships/font" Target="fonts/WorkSansMedium-bold.fntdata"/><Relationship Id="rId15" Type="http://schemas.openxmlformats.org/officeDocument/2006/relationships/slide" Target="slides/slide9.xml"/><Relationship Id="rId37" Type="http://schemas.openxmlformats.org/officeDocument/2006/relationships/font" Target="fonts/WorkSans-regular.fntdata"/><Relationship Id="rId14" Type="http://schemas.openxmlformats.org/officeDocument/2006/relationships/slide" Target="slides/slide8.xml"/><Relationship Id="rId36" Type="http://schemas.openxmlformats.org/officeDocument/2006/relationships/font" Target="fonts/WorkSansMedium-boldItalic.fntdata"/><Relationship Id="rId17" Type="http://schemas.openxmlformats.org/officeDocument/2006/relationships/slide" Target="slides/slide11.xml"/><Relationship Id="rId39" Type="http://schemas.openxmlformats.org/officeDocument/2006/relationships/font" Target="fonts/WorkSans-italic.fntdata"/><Relationship Id="rId16" Type="http://schemas.openxmlformats.org/officeDocument/2006/relationships/slide" Target="slides/slide10.xml"/><Relationship Id="rId38" Type="http://schemas.openxmlformats.org/officeDocument/2006/relationships/font" Target="fonts/WorkSans-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629a2bd747_9_4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g3629a2bd747_9_4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629a2bd747_9_4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g3629a2bd747_9_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629a2bd747_9_4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g3629a2bd747_9_4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629a2bd747_9_4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g3629a2bd747_9_4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629a2bd747_9_5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g3629a2bd747_9_5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CO"/>
              <a:t>Imagen con logo de mipg y control interno</a:t>
            </a:r>
            <a:endParaRPr/>
          </a:p>
        </p:txBody>
      </p:sp>
      <p:sp>
        <p:nvSpPr>
          <p:cNvPr id="390" name="Google Shape;390;g3629a2bd747_9_5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629a2bd747_9_5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4" name="Google Shape;414;g3629a2bd747_9_5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629a2bd747_9_5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g3629a2bd747_9_5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5" name="Google Shape;435;g3629a2bd747_9_5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629a2bd747_9_5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g3629a2bd747_9_5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629a2bd747_9_5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g3629a2bd747_9_5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7" name="Google Shape;477;g3629a2bd747_9_5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629a2bd747_9_5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g3629a2bd747_9_5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6" name="Google Shape;486;g3629a2bd747_9_5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629a2bd747_9_6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4" name="Google Shape;494;g3629a2bd747_9_6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629a2bd747_9_6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g3629a2bd747_9_6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9" name="Google Shape;519;g3629a2bd747_9_6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629a2bd747_9_6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Google Shape;526;g3629a2bd747_9_6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7" name="Google Shape;527;g3629a2bd747_9_6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629a2bd747_9_6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g3629a2bd747_9_6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4" name="Google Shape;534;g3629a2bd747_9_6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629a2bd747_9_6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g3629a2bd747_9_6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1" name="Google Shape;541;g3629a2bd747_9_6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629a2bd747_9_7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g3629a2bd747_9_7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1" name="Google Shape;551;g3629a2bd747_9_7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629a2bd747_9_8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7" name="Google Shape;557;g3629a2bd747_9_8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623f0313c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g3623f0313c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g3623f0313cc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627ba6dc8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g3627ba6dc8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g3627ba6dc8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62175f42fe_0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3" name="Google Shape;283;g362175f42fe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629a2bd747_9_4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g3629a2bd747_9_4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629a2bd747_9_4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g3629a2bd747_9_4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629a2bd747_9_4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g3629a2bd747_9_4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629a2bd747_9_4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3" name="Google Shape;323;g3629a2bd747_9_4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50"/>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1" name="Shape 51"/>
        <p:cNvGrpSpPr/>
        <p:nvPr/>
      </p:nvGrpSpPr>
      <p:grpSpPr>
        <a:xfrm>
          <a:off x="0" y="0"/>
          <a:ext cx="0" cy="0"/>
          <a:chOff x="0" y="0"/>
          <a:chExt cx="0" cy="0"/>
        </a:xfrm>
      </p:grpSpPr>
      <p:sp>
        <p:nvSpPr>
          <p:cNvPr id="52" name="Google Shape;52;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5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5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8" name="Shape 58"/>
        <p:cNvGrpSpPr/>
        <p:nvPr/>
      </p:nvGrpSpPr>
      <p:grpSpPr>
        <a:xfrm>
          <a:off x="0" y="0"/>
          <a:ext cx="0" cy="0"/>
          <a:chOff x="0" y="0"/>
          <a:chExt cx="0" cy="0"/>
        </a:xfrm>
      </p:grpSpPr>
      <p:sp>
        <p:nvSpPr>
          <p:cNvPr id="59" name="Google Shape;59;p6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6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6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6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 name="Google Shape;63;p6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7" name="Shape 67"/>
        <p:cNvGrpSpPr/>
        <p:nvPr/>
      </p:nvGrpSpPr>
      <p:grpSpPr>
        <a:xfrm>
          <a:off x="0" y="0"/>
          <a:ext cx="0" cy="0"/>
          <a:chOff x="0" y="0"/>
          <a:chExt cx="0" cy="0"/>
        </a:xfrm>
      </p:grpSpPr>
      <p:sp>
        <p:nvSpPr>
          <p:cNvPr id="68" name="Google Shape;68;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2" name="Shape 72"/>
        <p:cNvGrpSpPr/>
        <p:nvPr/>
      </p:nvGrpSpPr>
      <p:grpSpPr>
        <a:xfrm>
          <a:off x="0" y="0"/>
          <a:ext cx="0" cy="0"/>
          <a:chOff x="0" y="0"/>
          <a:chExt cx="0" cy="0"/>
        </a:xfrm>
      </p:grpSpPr>
      <p:sp>
        <p:nvSpPr>
          <p:cNvPr id="73" name="Google Shape;73;p6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6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 name="Google Shape;75;p6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9" name="Shape 79"/>
        <p:cNvGrpSpPr/>
        <p:nvPr/>
      </p:nvGrpSpPr>
      <p:grpSpPr>
        <a:xfrm>
          <a:off x="0" y="0"/>
          <a:ext cx="0" cy="0"/>
          <a:chOff x="0" y="0"/>
          <a:chExt cx="0" cy="0"/>
        </a:xfrm>
      </p:grpSpPr>
      <p:sp>
        <p:nvSpPr>
          <p:cNvPr id="80" name="Google Shape;80;p6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63"/>
          <p:cNvSpPr/>
          <p:nvPr>
            <p:ph idx="2" type="pic"/>
          </p:nvPr>
        </p:nvSpPr>
        <p:spPr>
          <a:xfrm>
            <a:off x="5183188" y="987425"/>
            <a:ext cx="6172200" cy="4873625"/>
          </a:xfrm>
          <a:prstGeom prst="rect">
            <a:avLst/>
          </a:prstGeom>
          <a:noFill/>
          <a:ln>
            <a:noFill/>
          </a:ln>
        </p:spPr>
      </p:sp>
      <p:sp>
        <p:nvSpPr>
          <p:cNvPr id="82" name="Google Shape;82;p6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3" name="Google Shape;83;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6" name="Shape 86"/>
        <p:cNvGrpSpPr/>
        <p:nvPr/>
      </p:nvGrpSpPr>
      <p:grpSpPr>
        <a:xfrm>
          <a:off x="0" y="0"/>
          <a:ext cx="0" cy="0"/>
          <a:chOff x="0" y="0"/>
          <a:chExt cx="0" cy="0"/>
        </a:xfrm>
      </p:grpSpPr>
      <p:sp>
        <p:nvSpPr>
          <p:cNvPr id="87" name="Google Shape;87;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6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2" name="Shape 92"/>
        <p:cNvGrpSpPr/>
        <p:nvPr/>
      </p:nvGrpSpPr>
      <p:grpSpPr>
        <a:xfrm>
          <a:off x="0" y="0"/>
          <a:ext cx="0" cy="0"/>
          <a:chOff x="0" y="0"/>
          <a:chExt cx="0" cy="0"/>
        </a:xfrm>
      </p:grpSpPr>
      <p:sp>
        <p:nvSpPr>
          <p:cNvPr id="93" name="Google Shape;93;p6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6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04" name="Shape 104"/>
        <p:cNvGrpSpPr/>
        <p:nvPr/>
      </p:nvGrpSpPr>
      <p:grpSpPr>
        <a:xfrm>
          <a:off x="0" y="0"/>
          <a:ext cx="0" cy="0"/>
          <a:chOff x="0" y="0"/>
          <a:chExt cx="0" cy="0"/>
        </a:xfrm>
      </p:grpSpPr>
      <p:pic>
        <p:nvPicPr>
          <p:cNvPr descr="Interfaz de usuario gráfica, Texto, Aplicación&#10;&#10;Descripción generada automáticamente" id="105" name="Google Shape;105;g3629a2bd747_9_731"/>
          <p:cNvPicPr preferRelativeResize="0"/>
          <p:nvPr/>
        </p:nvPicPr>
        <p:blipFill rotWithShape="1">
          <a:blip r:embed="rId2">
            <a:alphaModFix/>
          </a:blip>
          <a:srcRect b="0" l="0" r="0" t="0"/>
          <a:stretch/>
        </p:blipFill>
        <p:spPr>
          <a:xfrm>
            <a:off x="0" y="0"/>
            <a:ext cx="12192000" cy="685800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06" name="Shape 106"/>
        <p:cNvGrpSpPr/>
        <p:nvPr/>
      </p:nvGrpSpPr>
      <p:grpSpPr>
        <a:xfrm>
          <a:off x="0" y="0"/>
          <a:ext cx="0" cy="0"/>
          <a:chOff x="0" y="0"/>
          <a:chExt cx="0" cy="0"/>
        </a:xfrm>
      </p:grpSpPr>
      <p:sp>
        <p:nvSpPr>
          <p:cNvPr id="107" name="Google Shape;107;g3629a2bd747_9_73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g3629a2bd747_9_73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g3629a2bd747_9_73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10" name="Shape 110"/>
        <p:cNvGrpSpPr/>
        <p:nvPr/>
      </p:nvGrpSpPr>
      <p:grpSpPr>
        <a:xfrm>
          <a:off x="0" y="0"/>
          <a:ext cx="0" cy="0"/>
          <a:chOff x="0" y="0"/>
          <a:chExt cx="0" cy="0"/>
        </a:xfrm>
      </p:grpSpPr>
      <p:pic>
        <p:nvPicPr>
          <p:cNvPr descr="Patrón de fondo&#10;&#10;Descripción generada automáticamente" id="111" name="Google Shape;111;g3629a2bd747_9_737"/>
          <p:cNvPicPr preferRelativeResize="0"/>
          <p:nvPr/>
        </p:nvPicPr>
        <p:blipFill rotWithShape="1">
          <a:blip r:embed="rId2">
            <a:alphaModFix/>
          </a:blip>
          <a:srcRect b="0" l="0" r="0" t="0"/>
          <a:stretch/>
        </p:blipFill>
        <p:spPr>
          <a:xfrm>
            <a:off x="0" y="0"/>
            <a:ext cx="12192000" cy="6858001"/>
          </a:xfrm>
          <a:prstGeom prst="rect">
            <a:avLst/>
          </a:prstGeom>
          <a:noFill/>
          <a:ln>
            <a:noFill/>
          </a:ln>
        </p:spPr>
      </p:pic>
      <p:pic>
        <p:nvPicPr>
          <p:cNvPr id="112" name="Google Shape;112;g3629a2bd747_9_737"/>
          <p:cNvPicPr preferRelativeResize="0"/>
          <p:nvPr/>
        </p:nvPicPr>
        <p:blipFill rotWithShape="1">
          <a:blip r:embed="rId3">
            <a:alphaModFix/>
          </a:blip>
          <a:srcRect b="0" l="0" r="0" t="0"/>
          <a:stretch/>
        </p:blipFill>
        <p:spPr>
          <a:xfrm>
            <a:off x="11054859" y="303050"/>
            <a:ext cx="855785" cy="83398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7" name="Shape 17"/>
        <p:cNvGrpSpPr/>
        <p:nvPr/>
      </p:nvGrpSpPr>
      <p:grpSpPr>
        <a:xfrm>
          <a:off x="0" y="0"/>
          <a:ext cx="0" cy="0"/>
          <a:chOff x="0" y="0"/>
          <a:chExt cx="0" cy="0"/>
        </a:xfrm>
      </p:grpSpPr>
      <p:sp>
        <p:nvSpPr>
          <p:cNvPr id="18" name="Google Shape;18;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g3629a2bd747_9_74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g3629a2bd747_9_74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g3629a2bd747_9_74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g3629a2bd747_9_74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118" name="Shape 118"/>
        <p:cNvGrpSpPr/>
        <p:nvPr/>
      </p:nvGrpSpPr>
      <p:grpSpPr>
        <a:xfrm>
          <a:off x="0" y="0"/>
          <a:ext cx="0" cy="0"/>
          <a:chOff x="0" y="0"/>
          <a:chExt cx="0" cy="0"/>
        </a:xfrm>
      </p:grpSpPr>
      <p:pic>
        <p:nvPicPr>
          <p:cNvPr id="119" name="Google Shape;119;g3629a2bd747_9_745"/>
          <p:cNvPicPr preferRelativeResize="0"/>
          <p:nvPr/>
        </p:nvPicPr>
        <p:blipFill rotWithShape="1">
          <a:blip r:embed="rId2">
            <a:alphaModFix/>
          </a:blip>
          <a:srcRect b="0" l="0" r="0" t="0"/>
          <a:stretch/>
        </p:blipFill>
        <p:spPr>
          <a:xfrm>
            <a:off x="11027833" y="317431"/>
            <a:ext cx="811390" cy="79058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20" name="Shape 120"/>
        <p:cNvGrpSpPr/>
        <p:nvPr/>
      </p:nvGrpSpPr>
      <p:grpSpPr>
        <a:xfrm>
          <a:off x="0" y="0"/>
          <a:ext cx="0" cy="0"/>
          <a:chOff x="0" y="0"/>
          <a:chExt cx="0" cy="0"/>
        </a:xfrm>
      </p:grpSpPr>
      <p:sp>
        <p:nvSpPr>
          <p:cNvPr id="121" name="Google Shape;121;g3629a2bd747_9_74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g3629a2bd747_9_74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g3629a2bd747_9_74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g3629a2bd747_9_74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g3629a2bd747_9_74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os objetos">
  <p:cSld name="1_Dos objetos">
    <p:spTree>
      <p:nvGrpSpPr>
        <p:cNvPr id="126" name="Shape 126"/>
        <p:cNvGrpSpPr/>
        <p:nvPr/>
      </p:nvGrpSpPr>
      <p:grpSpPr>
        <a:xfrm>
          <a:off x="0" y="0"/>
          <a:ext cx="0" cy="0"/>
          <a:chOff x="0" y="0"/>
          <a:chExt cx="0" cy="0"/>
        </a:xfrm>
      </p:grpSpPr>
      <p:pic>
        <p:nvPicPr>
          <p:cNvPr id="127" name="Google Shape;127;g3629a2bd747_9_753"/>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28" name="Shape 128"/>
        <p:cNvGrpSpPr/>
        <p:nvPr/>
      </p:nvGrpSpPr>
      <p:grpSpPr>
        <a:xfrm>
          <a:off x="0" y="0"/>
          <a:ext cx="0" cy="0"/>
          <a:chOff x="0" y="0"/>
          <a:chExt cx="0" cy="0"/>
        </a:xfrm>
      </p:grpSpPr>
      <p:sp>
        <p:nvSpPr>
          <p:cNvPr id="129" name="Google Shape;129;g3629a2bd747_9_755"/>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g3629a2bd747_9_755"/>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1" name="Google Shape;131;g3629a2bd747_9_75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g3629a2bd747_9_75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g3629a2bd747_9_75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34" name="Shape 134"/>
        <p:cNvGrpSpPr/>
        <p:nvPr/>
      </p:nvGrpSpPr>
      <p:grpSpPr>
        <a:xfrm>
          <a:off x="0" y="0"/>
          <a:ext cx="0" cy="0"/>
          <a:chOff x="0" y="0"/>
          <a:chExt cx="0" cy="0"/>
        </a:xfrm>
      </p:grpSpPr>
      <p:sp>
        <p:nvSpPr>
          <p:cNvPr id="135" name="Google Shape;135;g3629a2bd747_9_761"/>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g3629a2bd747_9_761"/>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37" name="Google Shape;137;g3629a2bd747_9_76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g3629a2bd747_9_76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g3629a2bd747_9_76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40" name="Shape 140"/>
        <p:cNvGrpSpPr/>
        <p:nvPr/>
      </p:nvGrpSpPr>
      <p:grpSpPr>
        <a:xfrm>
          <a:off x="0" y="0"/>
          <a:ext cx="0" cy="0"/>
          <a:chOff x="0" y="0"/>
          <a:chExt cx="0" cy="0"/>
        </a:xfrm>
      </p:grpSpPr>
      <p:sp>
        <p:nvSpPr>
          <p:cNvPr id="141" name="Google Shape;141;g3629a2bd747_9_76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g3629a2bd747_9_767"/>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g3629a2bd747_9_767"/>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g3629a2bd747_9_76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g3629a2bd747_9_76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g3629a2bd747_9_76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47" name="Shape 147"/>
        <p:cNvGrpSpPr/>
        <p:nvPr/>
      </p:nvGrpSpPr>
      <p:grpSpPr>
        <a:xfrm>
          <a:off x="0" y="0"/>
          <a:ext cx="0" cy="0"/>
          <a:chOff x="0" y="0"/>
          <a:chExt cx="0" cy="0"/>
        </a:xfrm>
      </p:grpSpPr>
      <p:sp>
        <p:nvSpPr>
          <p:cNvPr id="148" name="Google Shape;148;g3629a2bd747_9_774"/>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g3629a2bd747_9_774"/>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0" name="Google Shape;150;g3629a2bd747_9_774"/>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g3629a2bd747_9_774"/>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2" name="Google Shape;152;g3629a2bd747_9_774"/>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g3629a2bd747_9_77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g3629a2bd747_9_77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g3629a2bd747_9_77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56" name="Shape 156"/>
        <p:cNvGrpSpPr/>
        <p:nvPr/>
      </p:nvGrpSpPr>
      <p:grpSpPr>
        <a:xfrm>
          <a:off x="0" y="0"/>
          <a:ext cx="0" cy="0"/>
          <a:chOff x="0" y="0"/>
          <a:chExt cx="0" cy="0"/>
        </a:xfrm>
      </p:grpSpPr>
      <p:sp>
        <p:nvSpPr>
          <p:cNvPr id="157" name="Google Shape;157;g3629a2bd747_9_78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g3629a2bd747_9_78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g3629a2bd747_9_78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g3629a2bd747_9_78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61" name="Shape 161"/>
        <p:cNvGrpSpPr/>
        <p:nvPr/>
      </p:nvGrpSpPr>
      <p:grpSpPr>
        <a:xfrm>
          <a:off x="0" y="0"/>
          <a:ext cx="0" cy="0"/>
          <a:chOff x="0" y="0"/>
          <a:chExt cx="0" cy="0"/>
        </a:xfrm>
      </p:grpSpPr>
      <p:sp>
        <p:nvSpPr>
          <p:cNvPr id="162" name="Google Shape;162;g3629a2bd747_9_788"/>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g3629a2bd747_9_788"/>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64" name="Google Shape;164;g3629a2bd747_9_788"/>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5" name="Google Shape;165;g3629a2bd747_9_78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g3629a2bd747_9_78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g3629a2bd747_9_78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21" name="Shape 21"/>
        <p:cNvGrpSpPr/>
        <p:nvPr/>
      </p:nvGrpSpPr>
      <p:grpSpPr>
        <a:xfrm>
          <a:off x="0" y="0"/>
          <a:ext cx="0" cy="0"/>
          <a:chOff x="0" y="0"/>
          <a:chExt cx="0" cy="0"/>
        </a:xfrm>
      </p:grpSpPr>
      <p:pic>
        <p:nvPicPr>
          <p:cNvPr descr="Patrón de fondo&#10;&#10;Descripción generada automáticamente" id="22" name="Google Shape;22;p51"/>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3" name="Google Shape;23;p51"/>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68" name="Shape 168"/>
        <p:cNvGrpSpPr/>
        <p:nvPr/>
      </p:nvGrpSpPr>
      <p:grpSpPr>
        <a:xfrm>
          <a:off x="0" y="0"/>
          <a:ext cx="0" cy="0"/>
          <a:chOff x="0" y="0"/>
          <a:chExt cx="0" cy="0"/>
        </a:xfrm>
      </p:grpSpPr>
      <p:sp>
        <p:nvSpPr>
          <p:cNvPr id="169" name="Google Shape;169;g3629a2bd747_9_795"/>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g3629a2bd747_9_795"/>
          <p:cNvSpPr/>
          <p:nvPr>
            <p:ph idx="2" type="pic"/>
          </p:nvPr>
        </p:nvSpPr>
        <p:spPr>
          <a:xfrm>
            <a:off x="5183188" y="987425"/>
            <a:ext cx="6172200" cy="4873500"/>
          </a:xfrm>
          <a:prstGeom prst="rect">
            <a:avLst/>
          </a:prstGeom>
          <a:noFill/>
          <a:ln>
            <a:noFill/>
          </a:ln>
        </p:spPr>
      </p:sp>
      <p:sp>
        <p:nvSpPr>
          <p:cNvPr id="171" name="Google Shape;171;g3629a2bd747_9_795"/>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2" name="Google Shape;172;g3629a2bd747_9_79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g3629a2bd747_9_79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g3629a2bd747_9_79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75" name="Shape 175"/>
        <p:cNvGrpSpPr/>
        <p:nvPr/>
      </p:nvGrpSpPr>
      <p:grpSpPr>
        <a:xfrm>
          <a:off x="0" y="0"/>
          <a:ext cx="0" cy="0"/>
          <a:chOff x="0" y="0"/>
          <a:chExt cx="0" cy="0"/>
        </a:xfrm>
      </p:grpSpPr>
      <p:sp>
        <p:nvSpPr>
          <p:cNvPr id="176" name="Google Shape;176;g3629a2bd747_9_80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g3629a2bd747_9_802"/>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 name="Google Shape;178;g3629a2bd747_9_80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g3629a2bd747_9_80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g3629a2bd747_9_80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81" name="Shape 181"/>
        <p:cNvGrpSpPr/>
        <p:nvPr/>
      </p:nvGrpSpPr>
      <p:grpSpPr>
        <a:xfrm>
          <a:off x="0" y="0"/>
          <a:ext cx="0" cy="0"/>
          <a:chOff x="0" y="0"/>
          <a:chExt cx="0" cy="0"/>
        </a:xfrm>
      </p:grpSpPr>
      <p:sp>
        <p:nvSpPr>
          <p:cNvPr id="182" name="Google Shape;182;g3629a2bd747_9_808"/>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g3629a2bd747_9_808"/>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g3629a2bd747_9_80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g3629a2bd747_9_80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g3629a2bd747_9_80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29" name="Shape 29"/>
        <p:cNvGrpSpPr/>
        <p:nvPr/>
      </p:nvGrpSpPr>
      <p:grpSpPr>
        <a:xfrm>
          <a:off x="0" y="0"/>
          <a:ext cx="0" cy="0"/>
          <a:chOff x="0" y="0"/>
          <a:chExt cx="0" cy="0"/>
        </a:xfrm>
      </p:grpSpPr>
      <p:pic>
        <p:nvPicPr>
          <p:cNvPr id="30" name="Google Shape;30;p53"/>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1" name="Shape 31"/>
        <p:cNvGrpSpPr/>
        <p:nvPr/>
      </p:nvGrpSpPr>
      <p:grpSpPr>
        <a:xfrm>
          <a:off x="0" y="0"/>
          <a:ext cx="0" cy="0"/>
          <a:chOff x="0" y="0"/>
          <a:chExt cx="0" cy="0"/>
        </a:xfrm>
      </p:grpSpPr>
      <p:sp>
        <p:nvSpPr>
          <p:cNvPr id="32" name="Google Shape;32;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os objetos">
  <p:cSld name="1_Dos objetos">
    <p:spTree>
      <p:nvGrpSpPr>
        <p:cNvPr id="37" name="Shape 37"/>
        <p:cNvGrpSpPr/>
        <p:nvPr/>
      </p:nvGrpSpPr>
      <p:grpSpPr>
        <a:xfrm>
          <a:off x="0" y="0"/>
          <a:ext cx="0" cy="0"/>
          <a:chOff x="0" y="0"/>
          <a:chExt cx="0" cy="0"/>
        </a:xfrm>
      </p:grpSpPr>
      <p:pic>
        <p:nvPicPr>
          <p:cNvPr id="38" name="Google Shape;38;p56"/>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9" name="Shape 39"/>
        <p:cNvGrpSpPr/>
        <p:nvPr/>
      </p:nvGrpSpPr>
      <p:grpSpPr>
        <a:xfrm>
          <a:off x="0" y="0"/>
          <a:ext cx="0" cy="0"/>
          <a:chOff x="0" y="0"/>
          <a:chExt cx="0" cy="0"/>
        </a:xfrm>
      </p:grpSpPr>
      <p:sp>
        <p:nvSpPr>
          <p:cNvPr id="40" name="Google Shape;40;p5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 name="Google Shape;42;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5" name="Shape 45"/>
        <p:cNvGrpSpPr/>
        <p:nvPr/>
      </p:nvGrpSpPr>
      <p:grpSpPr>
        <a:xfrm>
          <a:off x="0" y="0"/>
          <a:ext cx="0" cy="0"/>
          <a:chOff x="0" y="0"/>
          <a:chExt cx="0" cy="0"/>
        </a:xfrm>
      </p:grpSpPr>
      <p:sp>
        <p:nvSpPr>
          <p:cNvPr id="46" name="Google Shape;46;p5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5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8" name="Google Shape;48;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theme" Target="../theme/theme3.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 name="Shape 98"/>
        <p:cNvGrpSpPr/>
        <p:nvPr/>
      </p:nvGrpSpPr>
      <p:grpSpPr>
        <a:xfrm>
          <a:off x="0" y="0"/>
          <a:ext cx="0" cy="0"/>
          <a:chOff x="0" y="0"/>
          <a:chExt cx="0" cy="0"/>
        </a:xfrm>
      </p:grpSpPr>
      <p:sp>
        <p:nvSpPr>
          <p:cNvPr id="99" name="Google Shape;99;g3629a2bd747_9_7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0" name="Google Shape;100;g3629a2bd747_9_72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g3629a2bd747_9_72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2" name="Google Shape;102;g3629a2bd747_9_72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3" name="Google Shape;103;g3629a2bd747_9_7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hyperlink" Target="https://static.vecteezy.com/system/resources/previews/002/120/305/non_2x/business-boundary-limitation-or-framing-that-prevent-progress-work-concept-vector.jp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hyperlink" Target="https://cdn-icons-png.flaticon.com/512/4727/4727518.png" TargetMode="External"/><Relationship Id="rId6"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9.jpg"/><Relationship Id="rId5" Type="http://schemas.openxmlformats.org/officeDocument/2006/relationships/hyperlink" Target="https://educacion.udd.cl/noticias/2014/10/sabias-que-las-buenas-preguntas-marcan-la-diferencia-en-el-proceso-de-aprendizaje-de-nuestros-estudiant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hyperlink" Target="https://docs.google.com/forms/d/e/1FAIpQLScVZCTmJmovdOmE4KeW2KbgBvbKkzb3ySWf4QWLQRQGPkT1dA/viewform?usp=heade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hyperlink" Target="https://docs.google.com/forms/d/e/1FAIpQLSfPKg3cRVjbQxhjfYY5PL1bNs03l9oqnynJGTT9kDWbfXxkew/viewform?usp=head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hyperlink" Target="https://docs.google.com/forms/d/e/1FAIpQLSfUj4EXgMCQh3YXhk4kzIe-KF9IHW6SBz5l4k759h3iijiBWg/viewform?usp=header" TargetMode="External"/><Relationship Id="rId5" Type="http://schemas.openxmlformats.org/officeDocument/2006/relationships/hyperlink" Target="https://docs.google.com/forms/d/e/1FAIpQLSfUj4EXgMCQh3YXhk4kzIe-KF9IHW6SBz5l4k759h3iijiBWg/viewform?usp=heade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hyperlink" Target="https://soysena-my.sharepoint.com/:f:/g/personal/jefeson_bernal_soy_sena_edu_co/Eox1aQ1zZVJDolHmhf8LyuwBAAnA9CEJ_AaRzpcT9WvqEQ?e=tB4TC7" TargetMode="External"/><Relationship Id="rId4" Type="http://schemas.openxmlformats.org/officeDocument/2006/relationships/hyperlink" Target="https://soysena-my.sharepoint.com/:f:/g/personal/jefeson_bernal_soy_sena_edu_co/Eox1aQ1zZVJDolHmhf8LyuwBAAnA9CEJ_AaRzpcT9WvqEQ?e=tB4TC7" TargetMode="External"/><Relationship Id="rId5"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7.png"/><Relationship Id="rId5" Type="http://schemas.openxmlformats.org/officeDocument/2006/relationships/hyperlink" Target="https://coworkingfy.com/como-definir-objetivos-metodo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hyperlink" Target="https://mentee.es/objetivos-especifico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
          <p:cNvSpPr txBox="1"/>
          <p:nvPr/>
        </p:nvSpPr>
        <p:spPr>
          <a:xfrm>
            <a:off x="2886850" y="1192025"/>
            <a:ext cx="6844500" cy="1754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1" i="0" lang="es-CO" sz="5400" u="none" cap="none" strike="noStrike">
                <a:solidFill>
                  <a:srgbClr val="3F3F3F"/>
                </a:solidFill>
                <a:latin typeface="Work Sans"/>
                <a:ea typeface="Work Sans"/>
                <a:cs typeface="Work Sans"/>
                <a:sym typeface="Work Sans"/>
              </a:rPr>
              <a:t>Proyecto Formativo</a:t>
            </a:r>
            <a:endParaRPr b="1" i="0" sz="5400" u="none" cap="none" strike="noStrike">
              <a:solidFill>
                <a:srgbClr val="3F3F3F"/>
              </a:solidFill>
              <a:latin typeface="Work Sans"/>
              <a:ea typeface="Work Sans"/>
              <a:cs typeface="Work Sans"/>
              <a:sym typeface="Work Sans"/>
            </a:endParaRPr>
          </a:p>
          <a:p>
            <a:pPr indent="0" lvl="0" marL="0" marR="0" rtl="0" algn="ctr">
              <a:lnSpc>
                <a:spcPct val="100000"/>
              </a:lnSpc>
              <a:spcBef>
                <a:spcPts val="0"/>
              </a:spcBef>
              <a:spcAft>
                <a:spcPts val="0"/>
              </a:spcAft>
              <a:buClr>
                <a:srgbClr val="000000"/>
              </a:buClr>
              <a:buSzPts val="5400"/>
              <a:buFont typeface="Arial"/>
              <a:buNone/>
            </a:pPr>
            <a:r>
              <a:rPr b="1" i="0" lang="es-CO" sz="5400" u="none" cap="none" strike="noStrike">
                <a:solidFill>
                  <a:srgbClr val="3F3F3F"/>
                </a:solidFill>
                <a:latin typeface="Work Sans"/>
                <a:ea typeface="Work Sans"/>
                <a:cs typeface="Work Sans"/>
                <a:sym typeface="Work Sans"/>
              </a:rPr>
              <a:t>Mercapleno</a:t>
            </a:r>
            <a:endParaRPr b="1" i="0" sz="5400" u="none" cap="none" strike="noStrike">
              <a:solidFill>
                <a:srgbClr val="3F3F3F"/>
              </a:solidFill>
              <a:latin typeface="Work Sans"/>
              <a:ea typeface="Work Sans"/>
              <a:cs typeface="Work Sans"/>
              <a:sym typeface="Work Sans"/>
            </a:endParaRPr>
          </a:p>
        </p:txBody>
      </p:sp>
      <p:sp>
        <p:nvSpPr>
          <p:cNvPr id="193" name="Google Shape;193;p1"/>
          <p:cNvSpPr txBox="1"/>
          <p:nvPr/>
        </p:nvSpPr>
        <p:spPr>
          <a:xfrm>
            <a:off x="4606050" y="3072475"/>
            <a:ext cx="3122400" cy="12912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500"/>
              <a:buFont typeface="Arial"/>
              <a:buNone/>
            </a:pPr>
            <a:r>
              <a:rPr b="0" i="0" lang="es-CO" sz="1500" u="none" cap="none" strike="noStrike">
                <a:solidFill>
                  <a:schemeClr val="dk1"/>
                </a:solidFill>
                <a:latin typeface="Arial"/>
                <a:ea typeface="Arial"/>
                <a:cs typeface="Arial"/>
                <a:sym typeface="Arial"/>
              </a:rPr>
              <a:t>Jeferson Bernal</a:t>
            </a:r>
            <a:endParaRPr b="0" i="0" sz="1500" u="none" cap="none" strike="noStrike">
              <a:solidFill>
                <a:schemeClr val="dk1"/>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500"/>
              <a:buFont typeface="Arial"/>
              <a:buNone/>
            </a:pPr>
            <a:r>
              <a:rPr b="0" i="0" lang="es-CO" sz="1500" u="none" cap="none" strike="noStrike">
                <a:solidFill>
                  <a:schemeClr val="dk1"/>
                </a:solidFill>
                <a:latin typeface="Arial"/>
                <a:ea typeface="Arial"/>
                <a:cs typeface="Arial"/>
                <a:sym typeface="Arial"/>
              </a:rPr>
              <a:t>Sebastian Rivera</a:t>
            </a:r>
            <a:endParaRPr b="0" i="0" sz="1500" u="none" cap="none" strike="noStrike">
              <a:solidFill>
                <a:schemeClr val="dk1"/>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500"/>
              <a:buFont typeface="Arial"/>
              <a:buNone/>
            </a:pPr>
            <a:r>
              <a:rPr b="0" i="0" lang="es-CO" sz="1500" u="none" cap="none" strike="noStrike">
                <a:solidFill>
                  <a:schemeClr val="dk1"/>
                </a:solidFill>
                <a:latin typeface="Arial"/>
                <a:ea typeface="Arial"/>
                <a:cs typeface="Arial"/>
                <a:sym typeface="Arial"/>
              </a:rPr>
              <a:t>Julian Ladino</a:t>
            </a:r>
            <a:endParaRPr b="0" i="0" sz="1500" u="none" cap="none" strike="noStrike">
              <a:solidFill>
                <a:schemeClr val="dk1"/>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500"/>
              <a:buFont typeface="Arial"/>
              <a:buNone/>
            </a:pPr>
            <a:r>
              <a:rPr b="0" i="0" lang="es-CO" sz="1500" u="none" cap="none" strike="noStrike">
                <a:solidFill>
                  <a:schemeClr val="dk1"/>
                </a:solidFill>
                <a:latin typeface="Arial"/>
                <a:ea typeface="Arial"/>
                <a:cs typeface="Arial"/>
                <a:sym typeface="Arial"/>
              </a:rPr>
              <a:t>Daniel Lozano</a:t>
            </a:r>
            <a:endParaRPr b="0" i="0" sz="1500" u="none" cap="none" strike="noStrike">
              <a:solidFill>
                <a:schemeClr val="dk1"/>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500"/>
              <a:buFont typeface="Arial"/>
              <a:buNone/>
            </a:pPr>
            <a:r>
              <a:rPr b="0" i="0" lang="es-CO" sz="1500" u="none" cap="none" strike="noStrike">
                <a:solidFill>
                  <a:schemeClr val="dk1"/>
                </a:solidFill>
                <a:latin typeface="Arial"/>
                <a:ea typeface="Arial"/>
                <a:cs typeface="Arial"/>
                <a:sym typeface="Arial"/>
              </a:rPr>
              <a:t>Alejandro Gualguan</a:t>
            </a:r>
            <a:endParaRPr b="0" i="0" sz="1500" u="none" cap="none" strike="noStrike">
              <a:solidFill>
                <a:schemeClr val="dk1"/>
              </a:solidFill>
              <a:latin typeface="Arial"/>
              <a:ea typeface="Arial"/>
              <a:cs typeface="Arial"/>
              <a:sym typeface="Arial"/>
            </a:endParaRPr>
          </a:p>
        </p:txBody>
      </p:sp>
      <p:sp>
        <p:nvSpPr>
          <p:cNvPr id="194" name="Google Shape;194;p1"/>
          <p:cNvSpPr txBox="1"/>
          <p:nvPr/>
        </p:nvSpPr>
        <p:spPr>
          <a:xfrm>
            <a:off x="4606038" y="5213082"/>
            <a:ext cx="3122400" cy="831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500"/>
              <a:buFont typeface="Arial"/>
              <a:buNone/>
            </a:pPr>
            <a:r>
              <a:rPr b="0" i="0" lang="es-CO" sz="1500" u="none" cap="none" strike="noStrike">
                <a:solidFill>
                  <a:schemeClr val="dk1"/>
                </a:solidFill>
                <a:latin typeface="Arial"/>
                <a:ea typeface="Arial"/>
                <a:cs typeface="Arial"/>
                <a:sym typeface="Arial"/>
              </a:rPr>
              <a:t>ADSO</a:t>
            </a:r>
            <a:endParaRPr b="0" i="0" sz="1500" u="none" cap="none" strike="noStrike">
              <a:solidFill>
                <a:schemeClr val="dk1"/>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500"/>
              <a:buFont typeface="Arial"/>
              <a:buNone/>
            </a:pPr>
            <a:r>
              <a:rPr b="0" i="0" lang="es-CO" sz="1500" u="none" cap="none" strike="noStrike">
                <a:solidFill>
                  <a:schemeClr val="dk1"/>
                </a:solidFill>
                <a:latin typeface="Arial"/>
                <a:ea typeface="Arial"/>
                <a:cs typeface="Arial"/>
                <a:sym typeface="Arial"/>
              </a:rPr>
              <a:t>Ficha 3206403</a:t>
            </a:r>
            <a:endParaRPr b="0" i="0" sz="1500" u="none" cap="none" strike="noStrike">
              <a:solidFill>
                <a:schemeClr val="dk1"/>
              </a:solidFill>
              <a:latin typeface="Arial"/>
              <a:ea typeface="Arial"/>
              <a:cs typeface="Arial"/>
              <a:sym typeface="Arial"/>
            </a:endParaRPr>
          </a:p>
          <a:p>
            <a:pPr indent="0" lvl="0" marL="0" marR="0" rtl="0" algn="ctr">
              <a:lnSpc>
                <a:spcPct val="150000"/>
              </a:lnSpc>
              <a:spcBef>
                <a:spcPts val="800"/>
              </a:spcBef>
              <a:spcAft>
                <a:spcPts val="800"/>
              </a:spcAft>
              <a:buClr>
                <a:srgbClr val="000000"/>
              </a:buClr>
              <a:buSzPts val="15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3629a2bd747_9_452"/>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Objetivos específicos</a:t>
            </a:r>
            <a:endParaRPr/>
          </a:p>
        </p:txBody>
      </p:sp>
      <p:sp>
        <p:nvSpPr>
          <p:cNvPr id="336" name="Google Shape;336;g3629a2bd747_9_452"/>
          <p:cNvSpPr txBox="1"/>
          <p:nvPr/>
        </p:nvSpPr>
        <p:spPr>
          <a:xfrm>
            <a:off x="1096375" y="2392850"/>
            <a:ext cx="5751000" cy="296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CO" sz="1900" u="none" cap="none" strike="noStrike">
                <a:solidFill>
                  <a:schemeClr val="dk1"/>
                </a:solidFill>
                <a:latin typeface="Arial"/>
                <a:ea typeface="Arial"/>
                <a:cs typeface="Arial"/>
                <a:sym typeface="Arial"/>
              </a:rPr>
              <a:t>4</a:t>
            </a:r>
            <a:r>
              <a:rPr lang="es-CO" sz="1900">
                <a:solidFill>
                  <a:schemeClr val="dk1"/>
                </a:solidFill>
              </a:rPr>
              <a:t>. Construir un módulo de gestión de usuarios que administre perfiles y niveles de acceso de acuerdo con los roles asignados</a:t>
            </a:r>
            <a:endParaRPr b="0" i="0" sz="1900" u="none" cap="none" strike="noStrike">
              <a:solidFill>
                <a:schemeClr val="dk1"/>
              </a:solidFill>
              <a:highlight>
                <a:schemeClr val="accent4"/>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s-CO" sz="1900">
                <a:solidFill>
                  <a:schemeClr val="dk1"/>
                </a:solidFill>
              </a:rPr>
              <a:t>5</a:t>
            </a:r>
            <a:r>
              <a:rPr b="0" i="0" lang="es-CO" sz="1900" u="none" cap="none" strike="noStrike">
                <a:solidFill>
                  <a:schemeClr val="dk1"/>
                </a:solidFill>
                <a:latin typeface="Arial"/>
                <a:ea typeface="Arial"/>
                <a:cs typeface="Arial"/>
                <a:sym typeface="Arial"/>
              </a:rPr>
              <a:t>. </a:t>
            </a:r>
            <a:r>
              <a:rPr lang="es-CO" sz="1900">
                <a:solidFill>
                  <a:schemeClr val="dk1"/>
                </a:solidFill>
              </a:rPr>
              <a:t>Implementar un módulo de ventas en línea que permita gestionar pedidos y actualizar el inventario en tiempo real.</a:t>
            </a:r>
            <a:endParaRPr b="0" i="0" sz="2100" u="none" cap="none" strike="noStrike">
              <a:solidFill>
                <a:schemeClr val="dk1"/>
              </a:solidFill>
              <a:latin typeface="Calibri"/>
              <a:ea typeface="Calibri"/>
              <a:cs typeface="Calibri"/>
              <a:sym typeface="Calibri"/>
            </a:endParaRPr>
          </a:p>
        </p:txBody>
      </p:sp>
      <p:sp>
        <p:nvSpPr>
          <p:cNvPr id="337" name="Google Shape;337;g3629a2bd747_9_452"/>
          <p:cNvSpPr txBox="1"/>
          <p:nvPr/>
        </p:nvSpPr>
        <p:spPr>
          <a:xfrm>
            <a:off x="6035275" y="5126675"/>
            <a:ext cx="4607400" cy="37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p:txBody>
      </p:sp>
      <p:sp>
        <p:nvSpPr>
          <p:cNvPr id="338" name="Google Shape;338;g3629a2bd747_9_452"/>
          <p:cNvSpPr txBox="1"/>
          <p:nvPr/>
        </p:nvSpPr>
        <p:spPr>
          <a:xfrm>
            <a:off x="11674177" y="6331375"/>
            <a:ext cx="259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chemeClr val="dk1"/>
              </a:buClr>
              <a:buSzPts val="1100"/>
              <a:buFont typeface="Arial"/>
              <a:buNone/>
            </a:pPr>
            <a:r>
              <a:rPr b="0" i="0" lang="es-CO" sz="1600" u="none" cap="none" strike="noStrike">
                <a:solidFill>
                  <a:schemeClr val="dk1"/>
                </a:solidFill>
                <a:latin typeface="Arial"/>
                <a:ea typeface="Arial"/>
                <a:cs typeface="Arial"/>
                <a:sym typeface="Arial"/>
              </a:rPr>
              <a:t>7</a:t>
            </a:r>
            <a:endParaRPr b="0" i="0" sz="1600" u="none" cap="none" strike="noStrike">
              <a:solidFill>
                <a:schemeClr val="dk1"/>
              </a:solidFill>
              <a:latin typeface="Arial"/>
              <a:ea typeface="Arial"/>
              <a:cs typeface="Arial"/>
              <a:sym typeface="Arial"/>
            </a:endParaRPr>
          </a:p>
        </p:txBody>
      </p:sp>
      <p:sp>
        <p:nvSpPr>
          <p:cNvPr id="339" name="Google Shape;339;g3629a2bd747_9_452"/>
          <p:cNvSpPr txBox="1"/>
          <p:nvPr/>
        </p:nvSpPr>
        <p:spPr>
          <a:xfrm>
            <a:off x="5848050" y="1436050"/>
            <a:ext cx="23730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1" sz="1300" u="none" cap="none" strike="noStrike">
              <a:solidFill>
                <a:schemeClr val="dk1"/>
              </a:solidFill>
              <a:latin typeface="Arial"/>
              <a:ea typeface="Arial"/>
              <a:cs typeface="Arial"/>
              <a:sym typeface="Arial"/>
            </a:endParaRPr>
          </a:p>
        </p:txBody>
      </p:sp>
      <p:pic>
        <p:nvPicPr>
          <p:cNvPr id="340" name="Google Shape;340;g3629a2bd747_9_452"/>
          <p:cNvPicPr preferRelativeResize="0"/>
          <p:nvPr/>
        </p:nvPicPr>
        <p:blipFill rotWithShape="1">
          <a:blip r:embed="rId3">
            <a:alphaModFix/>
          </a:blip>
          <a:srcRect b="0" l="0" r="0" t="0"/>
          <a:stretch/>
        </p:blipFill>
        <p:spPr>
          <a:xfrm>
            <a:off x="7551301" y="2392849"/>
            <a:ext cx="3766475" cy="3766475"/>
          </a:xfrm>
          <a:prstGeom prst="rect">
            <a:avLst/>
          </a:prstGeom>
          <a:noFill/>
          <a:ln>
            <a:noFill/>
          </a:ln>
        </p:spPr>
      </p:pic>
      <p:sp>
        <p:nvSpPr>
          <p:cNvPr id="341" name="Google Shape;341;g3629a2bd747_9_452"/>
          <p:cNvSpPr txBox="1"/>
          <p:nvPr/>
        </p:nvSpPr>
        <p:spPr>
          <a:xfrm>
            <a:off x="7381325" y="1820950"/>
            <a:ext cx="23730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s-CO" sz="1300" u="none" cap="none" strike="noStrike">
                <a:solidFill>
                  <a:schemeClr val="dk1"/>
                </a:solidFill>
                <a:latin typeface="Arial"/>
                <a:ea typeface="Arial"/>
                <a:cs typeface="Arial"/>
                <a:sym typeface="Arial"/>
              </a:rPr>
              <a:t>Figura 6</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1" lang="es-CO" sz="1300" u="none" cap="none" strike="noStrike">
                <a:solidFill>
                  <a:schemeClr val="dk1"/>
                </a:solidFill>
                <a:latin typeface="Arial"/>
                <a:ea typeface="Arial"/>
                <a:cs typeface="Arial"/>
                <a:sym typeface="Arial"/>
              </a:rPr>
              <a:t>Objetivos específicos</a:t>
            </a:r>
            <a:endParaRPr b="0" i="1" sz="13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Google Shape;346;g3629a2bd747_9_462"/>
          <p:cNvSpPr txBox="1"/>
          <p:nvPr/>
        </p:nvSpPr>
        <p:spPr>
          <a:xfrm>
            <a:off x="456236" y="416689"/>
            <a:ext cx="10515600" cy="7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b="0" i="0" lang="es-CO" sz="4400" u="none" cap="none" strike="noStrike">
                <a:solidFill>
                  <a:schemeClr val="dk1"/>
                </a:solidFill>
                <a:latin typeface="Work Sans Medium"/>
                <a:ea typeface="Work Sans Medium"/>
                <a:cs typeface="Work Sans Medium"/>
                <a:sym typeface="Work Sans Medium"/>
              </a:rPr>
              <a:t>Justificación</a:t>
            </a:r>
            <a:endParaRPr b="0" i="0" sz="4400" u="none" cap="none" strike="noStrike">
              <a:solidFill>
                <a:schemeClr val="dk1"/>
              </a:solidFill>
              <a:latin typeface="Work Sans Medium"/>
              <a:ea typeface="Work Sans Medium"/>
              <a:cs typeface="Work Sans Medium"/>
              <a:sym typeface="Work Sans Medium"/>
            </a:endParaRPr>
          </a:p>
        </p:txBody>
      </p:sp>
      <p:sp>
        <p:nvSpPr>
          <p:cNvPr id="347" name="Google Shape;347;g3629a2bd747_9_462"/>
          <p:cNvSpPr txBox="1"/>
          <p:nvPr/>
        </p:nvSpPr>
        <p:spPr>
          <a:xfrm>
            <a:off x="709475" y="1385125"/>
            <a:ext cx="5068500" cy="2127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0" i="0" lang="es-CO" sz="1900" u="none" cap="none" strike="noStrike">
                <a:solidFill>
                  <a:schemeClr val="dk1"/>
                </a:solidFill>
                <a:latin typeface="Calibri"/>
                <a:ea typeface="Calibri"/>
                <a:cs typeface="Calibri"/>
                <a:sym typeface="Calibri"/>
              </a:rPr>
              <a:t>Se está creando un sistema de información para ayudar a mejorar el trabajo en Mercapleno.</a:t>
            </a:r>
            <a:br>
              <a:rPr b="0" i="0" lang="es-CO" sz="1900" u="none" cap="none" strike="noStrike">
                <a:solidFill>
                  <a:schemeClr val="dk1"/>
                </a:solidFill>
                <a:latin typeface="Calibri"/>
                <a:ea typeface="Calibri"/>
                <a:cs typeface="Calibri"/>
                <a:sym typeface="Calibri"/>
              </a:rPr>
            </a:br>
            <a:r>
              <a:rPr b="0" i="0" lang="es-CO" sz="1900" u="none" cap="none" strike="noStrike">
                <a:solidFill>
                  <a:schemeClr val="dk1"/>
                </a:solidFill>
                <a:latin typeface="Calibri"/>
                <a:ea typeface="Calibri"/>
                <a:cs typeface="Calibri"/>
                <a:sym typeface="Calibri"/>
              </a:rPr>
              <a:t>Los dueños del negocio nos han pedido</a:t>
            </a:r>
            <a:br>
              <a:rPr b="0" i="0" lang="es-CO" sz="1900" u="none" cap="none" strike="noStrike">
                <a:solidFill>
                  <a:schemeClr val="dk1"/>
                </a:solidFill>
                <a:latin typeface="Calibri"/>
                <a:ea typeface="Calibri"/>
                <a:cs typeface="Calibri"/>
                <a:sym typeface="Calibri"/>
              </a:rPr>
            </a:br>
            <a:r>
              <a:rPr b="0" i="0" lang="es-CO" sz="1900" u="none" cap="none" strike="noStrike">
                <a:solidFill>
                  <a:schemeClr val="dk1"/>
                </a:solidFill>
                <a:latin typeface="Calibri"/>
                <a:ea typeface="Calibri"/>
                <a:cs typeface="Calibri"/>
                <a:sym typeface="Calibri"/>
              </a:rPr>
              <a:t>hacer un sistema de información que solucione problemas como el manejo manual de productos y el control poco eficiente de las ventas.</a:t>
            </a:r>
            <a:endParaRPr b="0" i="0" sz="1900" u="none" cap="none" strike="noStrike">
              <a:solidFill>
                <a:schemeClr val="dk1"/>
              </a:solidFill>
              <a:latin typeface="Calibri"/>
              <a:ea typeface="Calibri"/>
              <a:cs typeface="Calibri"/>
              <a:sym typeface="Calibri"/>
            </a:endParaRPr>
          </a:p>
          <a:p>
            <a:pPr indent="0" lvl="0" marL="0" marR="0" rtl="0" algn="l">
              <a:lnSpc>
                <a:spcPct val="115000"/>
              </a:lnSpc>
              <a:spcBef>
                <a:spcPts val="1200"/>
              </a:spcBef>
              <a:spcAft>
                <a:spcPts val="120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
        <p:nvSpPr>
          <p:cNvPr id="348" name="Google Shape;348;g3629a2bd747_9_462"/>
          <p:cNvSpPr txBox="1"/>
          <p:nvPr/>
        </p:nvSpPr>
        <p:spPr>
          <a:xfrm>
            <a:off x="11674177" y="6331375"/>
            <a:ext cx="259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chemeClr val="dk1"/>
              </a:buClr>
              <a:buSzPts val="1100"/>
              <a:buFont typeface="Arial"/>
              <a:buNone/>
            </a:pPr>
            <a:r>
              <a:rPr b="0" i="0" lang="es-CO" sz="1600" u="none" cap="none" strike="noStrike">
                <a:solidFill>
                  <a:schemeClr val="dk1"/>
                </a:solidFill>
                <a:latin typeface="Arial"/>
                <a:ea typeface="Arial"/>
                <a:cs typeface="Arial"/>
                <a:sym typeface="Arial"/>
              </a:rPr>
              <a:t>8</a:t>
            </a:r>
            <a:endParaRPr b="0" i="0" sz="1600" u="none" cap="none" strike="noStrike">
              <a:solidFill>
                <a:schemeClr val="dk1"/>
              </a:solidFill>
              <a:latin typeface="Arial"/>
              <a:ea typeface="Arial"/>
              <a:cs typeface="Arial"/>
              <a:sym typeface="Arial"/>
            </a:endParaRPr>
          </a:p>
        </p:txBody>
      </p:sp>
      <p:sp>
        <p:nvSpPr>
          <p:cNvPr id="349" name="Google Shape;349;g3629a2bd747_9_462"/>
          <p:cNvSpPr txBox="1"/>
          <p:nvPr/>
        </p:nvSpPr>
        <p:spPr>
          <a:xfrm>
            <a:off x="709475" y="3572900"/>
            <a:ext cx="5337600" cy="2801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1900"/>
              <a:buFont typeface="Arial"/>
              <a:buNone/>
            </a:pPr>
            <a:r>
              <a:rPr b="0" i="0" lang="es-CO" sz="1900" u="none" cap="none" strike="noStrike">
                <a:solidFill>
                  <a:schemeClr val="dk1"/>
                </a:solidFill>
                <a:latin typeface="Calibri"/>
                <a:ea typeface="Calibri"/>
                <a:cs typeface="Calibri"/>
                <a:sym typeface="Calibri"/>
              </a:rPr>
              <a:t>El sistema tendrá un módulo de inventario</a:t>
            </a:r>
            <a:br>
              <a:rPr b="0" i="0" lang="es-CO" sz="1900" u="none" cap="none" strike="noStrike">
                <a:solidFill>
                  <a:schemeClr val="dk1"/>
                </a:solidFill>
                <a:latin typeface="Calibri"/>
                <a:ea typeface="Calibri"/>
                <a:cs typeface="Calibri"/>
                <a:sym typeface="Calibri"/>
              </a:rPr>
            </a:br>
            <a:r>
              <a:rPr b="0" i="0" lang="es-CO" sz="1900" u="none" cap="none" strike="noStrike">
                <a:solidFill>
                  <a:schemeClr val="dk1"/>
                </a:solidFill>
                <a:latin typeface="Calibri"/>
                <a:ea typeface="Calibri"/>
                <a:cs typeface="Calibri"/>
                <a:sym typeface="Calibri"/>
              </a:rPr>
              <a:t>para controlar entradas y salidas fácilmente.</a:t>
            </a:r>
            <a:br>
              <a:rPr b="0" i="0" lang="es-CO" sz="1900" u="none" cap="none" strike="noStrike">
                <a:solidFill>
                  <a:schemeClr val="dk1"/>
                </a:solidFill>
                <a:latin typeface="Calibri"/>
                <a:ea typeface="Calibri"/>
                <a:cs typeface="Calibri"/>
                <a:sym typeface="Calibri"/>
              </a:rPr>
            </a:br>
            <a:r>
              <a:rPr b="0" i="0" lang="es-CO" sz="1900" u="none" cap="none" strike="noStrike">
                <a:solidFill>
                  <a:schemeClr val="dk1"/>
                </a:solidFill>
                <a:latin typeface="Calibri"/>
                <a:ea typeface="Calibri"/>
                <a:cs typeface="Calibri"/>
                <a:sym typeface="Calibri"/>
              </a:rPr>
              <a:t>También tendrá ventas con </a:t>
            </a:r>
            <a:r>
              <a:rPr lang="es-CO" sz="1900">
                <a:solidFill>
                  <a:schemeClr val="dk1"/>
                </a:solidFill>
                <a:latin typeface="Calibri"/>
                <a:ea typeface="Calibri"/>
                <a:cs typeface="Calibri"/>
                <a:sym typeface="Calibri"/>
              </a:rPr>
              <a:t>entregas de tickests</a:t>
            </a:r>
            <a:br>
              <a:rPr b="0" i="0" lang="es-CO" sz="1900" u="none" cap="none" strike="noStrike">
                <a:solidFill>
                  <a:schemeClr val="dk1"/>
                </a:solidFill>
                <a:latin typeface="Calibri"/>
                <a:ea typeface="Calibri"/>
                <a:cs typeface="Calibri"/>
                <a:sym typeface="Calibri"/>
              </a:rPr>
            </a:br>
            <a:r>
              <a:rPr b="0" i="0" lang="es-CO" sz="1900" u="none" cap="none" strike="noStrike">
                <a:solidFill>
                  <a:schemeClr val="dk1"/>
                </a:solidFill>
                <a:latin typeface="Calibri"/>
                <a:ea typeface="Calibri"/>
                <a:cs typeface="Calibri"/>
                <a:sym typeface="Calibri"/>
              </a:rPr>
              <a:t>y un módulo para atender al clientes,</a:t>
            </a:r>
            <a:br>
              <a:rPr b="0" i="0" lang="es-CO" sz="1900" u="none" cap="none" strike="noStrike">
                <a:solidFill>
                  <a:schemeClr val="dk1"/>
                </a:solidFill>
                <a:latin typeface="Calibri"/>
                <a:ea typeface="Calibri"/>
                <a:cs typeface="Calibri"/>
                <a:sym typeface="Calibri"/>
              </a:rPr>
            </a:br>
            <a:r>
              <a:rPr b="0" i="0" lang="es-CO" sz="1900" u="none" cap="none" strike="noStrike">
                <a:solidFill>
                  <a:schemeClr val="dk1"/>
                </a:solidFill>
                <a:latin typeface="Calibri"/>
                <a:ea typeface="Calibri"/>
                <a:cs typeface="Calibri"/>
                <a:sym typeface="Calibri"/>
              </a:rPr>
              <a:t>donde se guarden sus datos y consultas,</a:t>
            </a:r>
            <a:br>
              <a:rPr b="0" i="0" lang="es-CO" sz="1900" u="none" cap="none" strike="noStrike">
                <a:solidFill>
                  <a:schemeClr val="dk1"/>
                </a:solidFill>
                <a:latin typeface="Calibri"/>
                <a:ea typeface="Calibri"/>
                <a:cs typeface="Calibri"/>
                <a:sym typeface="Calibri"/>
              </a:rPr>
            </a:br>
            <a:r>
              <a:rPr b="0" i="0" lang="es-CO" sz="1900" u="none" cap="none" strike="noStrike">
                <a:solidFill>
                  <a:schemeClr val="dk1"/>
                </a:solidFill>
                <a:latin typeface="Calibri"/>
                <a:ea typeface="Calibri"/>
                <a:cs typeface="Calibri"/>
                <a:sym typeface="Calibri"/>
              </a:rPr>
              <a:t>haciendo más rápida y mejor la atención con acompañamiento de un análisis de datos y de reportes. </a:t>
            </a:r>
            <a:endParaRPr b="0" i="0" sz="1900" u="none" cap="none" strike="noStrike">
              <a:solidFill>
                <a:schemeClr val="dk1"/>
              </a:solidFill>
              <a:latin typeface="Calibri"/>
              <a:ea typeface="Calibri"/>
              <a:cs typeface="Calibri"/>
              <a:sym typeface="Calibri"/>
            </a:endParaRPr>
          </a:p>
        </p:txBody>
      </p:sp>
      <p:sp>
        <p:nvSpPr>
          <p:cNvPr id="350" name="Google Shape;350;g3629a2bd747_9_462"/>
          <p:cNvSpPr txBox="1"/>
          <p:nvPr/>
        </p:nvSpPr>
        <p:spPr>
          <a:xfrm>
            <a:off x="6832750" y="681900"/>
            <a:ext cx="18456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s-CO" sz="1300" u="none" cap="none" strike="noStrike">
                <a:solidFill>
                  <a:schemeClr val="dk1"/>
                </a:solidFill>
                <a:latin typeface="Arial"/>
                <a:ea typeface="Arial"/>
                <a:cs typeface="Arial"/>
                <a:sym typeface="Arial"/>
              </a:rPr>
              <a:t>Figura 7</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1" lang="es-CO" sz="1300" u="none" cap="none" strike="noStrike">
                <a:solidFill>
                  <a:schemeClr val="dk1"/>
                </a:solidFill>
                <a:latin typeface="Arial"/>
                <a:ea typeface="Arial"/>
                <a:cs typeface="Arial"/>
                <a:sym typeface="Arial"/>
              </a:rPr>
              <a:t>Importancia</a:t>
            </a:r>
            <a:endParaRPr b="0" i="1" sz="1300" u="none" cap="none" strike="noStrike">
              <a:solidFill>
                <a:schemeClr val="dk1"/>
              </a:solidFill>
              <a:latin typeface="Arial"/>
              <a:ea typeface="Arial"/>
              <a:cs typeface="Arial"/>
              <a:sym typeface="Arial"/>
            </a:endParaRPr>
          </a:p>
        </p:txBody>
      </p:sp>
      <p:sp>
        <p:nvSpPr>
          <p:cNvPr id="351" name="Google Shape;351;g3629a2bd747_9_462"/>
          <p:cNvSpPr txBox="1"/>
          <p:nvPr/>
        </p:nvSpPr>
        <p:spPr>
          <a:xfrm>
            <a:off x="9751775" y="5591100"/>
            <a:ext cx="1845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s-CO" sz="1300" u="none" cap="none" strike="noStrike">
                <a:solidFill>
                  <a:schemeClr val="dk1"/>
                </a:solidFill>
                <a:latin typeface="Arial"/>
                <a:ea typeface="Arial"/>
                <a:cs typeface="Arial"/>
                <a:sym typeface="Arial"/>
              </a:rPr>
              <a:t>Ladino, 2025</a:t>
            </a:r>
            <a:endParaRPr b="0" i="1" sz="13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3629a2bd747_9_496"/>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Delimitación</a:t>
            </a:r>
            <a:endParaRPr/>
          </a:p>
        </p:txBody>
      </p:sp>
      <p:sp>
        <p:nvSpPr>
          <p:cNvPr id="357" name="Google Shape;357;g3629a2bd747_9_496"/>
          <p:cNvSpPr txBox="1"/>
          <p:nvPr/>
        </p:nvSpPr>
        <p:spPr>
          <a:xfrm>
            <a:off x="456225" y="1952650"/>
            <a:ext cx="6361200" cy="429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CO" sz="1900" u="none" cap="none" strike="noStrike">
                <a:solidFill>
                  <a:schemeClr val="dk1"/>
                </a:solidFill>
                <a:latin typeface="Calibri"/>
                <a:ea typeface="Calibri"/>
                <a:cs typeface="Calibri"/>
                <a:sym typeface="Calibri"/>
              </a:rPr>
              <a:t>Para garantizar un desarrollo efectivo y enfocado, es necesario implementar límites que permitan enfocar los esfuerzos en las necesidades del supermercado y evitar desvíos,  las delimitaciones son:</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rPr b="0" i="0" lang="es-CO" sz="1900" u="none" cap="none" strike="noStrike">
                <a:solidFill>
                  <a:schemeClr val="dk1"/>
                </a:solidFill>
                <a:latin typeface="Calibri"/>
                <a:ea typeface="Calibri"/>
                <a:cs typeface="Calibri"/>
                <a:sym typeface="Calibri"/>
              </a:rPr>
              <a:t>- Soporte limitado al establecimiento del portal 2</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s-CO" sz="1900" u="none" cap="none" strike="noStrike">
                <a:solidFill>
                  <a:schemeClr val="dk1"/>
                </a:solidFill>
                <a:latin typeface="Calibri"/>
                <a:ea typeface="Calibri"/>
                <a:cs typeface="Calibri"/>
                <a:sym typeface="Calibri"/>
              </a:rPr>
              <a:t>-Método de pago digital limitado a opciones locales</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sz="1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O" sz="1900">
                <a:solidFill>
                  <a:schemeClr val="dk1"/>
                </a:solidFill>
                <a:latin typeface="Calibri"/>
                <a:ea typeface="Calibri"/>
                <a:cs typeface="Calibri"/>
                <a:sym typeface="Calibri"/>
              </a:rPr>
              <a:t>-Sin facturación electrónica.</a:t>
            </a:r>
            <a:endParaRPr sz="19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sz="19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s-CO" sz="1900" u="none" cap="none" strike="noStrike">
                <a:solidFill>
                  <a:schemeClr val="dk1"/>
                </a:solidFill>
                <a:latin typeface="Calibri"/>
                <a:ea typeface="Calibri"/>
                <a:cs typeface="Calibri"/>
                <a:sym typeface="Calibri"/>
              </a:rPr>
              <a:t>-El sistema de información se realizará en 18 meses </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sp>
        <p:nvSpPr>
          <p:cNvPr id="358" name="Google Shape;358;g3629a2bd747_9_496"/>
          <p:cNvSpPr txBox="1"/>
          <p:nvPr/>
        </p:nvSpPr>
        <p:spPr>
          <a:xfrm>
            <a:off x="11545350" y="6331375"/>
            <a:ext cx="5139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chemeClr val="dk1"/>
              </a:buClr>
              <a:buSzPts val="1100"/>
              <a:buFont typeface="Arial"/>
              <a:buNone/>
            </a:pPr>
            <a:r>
              <a:rPr b="0" i="0" lang="es-CO" sz="1600" u="none" cap="none" strike="noStrike">
                <a:solidFill>
                  <a:schemeClr val="dk1"/>
                </a:solidFill>
                <a:latin typeface="Arial"/>
                <a:ea typeface="Arial"/>
                <a:cs typeface="Arial"/>
                <a:sym typeface="Arial"/>
              </a:rPr>
              <a:t>10</a:t>
            </a:r>
            <a:endParaRPr b="0" i="0" sz="1600" u="none" cap="none" strike="noStrike">
              <a:solidFill>
                <a:schemeClr val="dk1"/>
              </a:solidFill>
              <a:latin typeface="Arial"/>
              <a:ea typeface="Arial"/>
              <a:cs typeface="Arial"/>
              <a:sym typeface="Arial"/>
            </a:endParaRPr>
          </a:p>
        </p:txBody>
      </p:sp>
      <p:pic>
        <p:nvPicPr>
          <p:cNvPr id="359" name="Google Shape;359;g3629a2bd747_9_496"/>
          <p:cNvPicPr preferRelativeResize="0"/>
          <p:nvPr/>
        </p:nvPicPr>
        <p:blipFill rotWithShape="1">
          <a:blip r:embed="rId3">
            <a:alphaModFix/>
          </a:blip>
          <a:srcRect b="0" l="0" r="0" t="0"/>
          <a:stretch/>
        </p:blipFill>
        <p:spPr>
          <a:xfrm>
            <a:off x="7144100" y="2354825"/>
            <a:ext cx="4272875" cy="3720401"/>
          </a:xfrm>
          <a:prstGeom prst="rect">
            <a:avLst/>
          </a:prstGeom>
          <a:noFill/>
          <a:ln cap="flat" cmpd="sng" w="38100">
            <a:solidFill>
              <a:schemeClr val="lt1"/>
            </a:solidFill>
            <a:prstDash val="solid"/>
            <a:miter lim="8000"/>
            <a:headEnd len="sm" w="sm" type="none"/>
            <a:tailEnd len="sm" w="sm" type="none"/>
          </a:ln>
          <a:effectLst>
            <a:outerShdw sx="1000" rotWithShape="0" dist="23000" sy="1000">
              <a:srgbClr val="000000"/>
            </a:outerShdw>
          </a:effectLst>
        </p:spPr>
      </p:pic>
      <p:sp>
        <p:nvSpPr>
          <p:cNvPr id="360" name="Google Shape;360;g3629a2bd747_9_496"/>
          <p:cNvSpPr txBox="1"/>
          <p:nvPr/>
        </p:nvSpPr>
        <p:spPr>
          <a:xfrm>
            <a:off x="7144100" y="1769813"/>
            <a:ext cx="30000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s-CO" sz="1300" u="none" cap="none" strike="noStrike">
                <a:solidFill>
                  <a:schemeClr val="dk1"/>
                </a:solidFill>
                <a:latin typeface="Arial"/>
                <a:ea typeface="Arial"/>
                <a:cs typeface="Arial"/>
                <a:sym typeface="Arial"/>
              </a:rPr>
              <a:t>Figura 9</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s-CO" sz="1300" u="none" cap="none" strike="noStrike">
                <a:solidFill>
                  <a:schemeClr val="dk1"/>
                </a:solidFill>
                <a:latin typeface="Arial"/>
                <a:ea typeface="Arial"/>
                <a:cs typeface="Arial"/>
                <a:sym typeface="Arial"/>
              </a:rPr>
              <a:t>Delimitaciones</a:t>
            </a:r>
            <a:endParaRPr b="0" i="0" sz="1400" u="none" cap="none" strike="noStrike">
              <a:solidFill>
                <a:srgbClr val="000000"/>
              </a:solidFill>
              <a:latin typeface="Arial"/>
              <a:ea typeface="Arial"/>
              <a:cs typeface="Arial"/>
              <a:sym typeface="Arial"/>
            </a:endParaRPr>
          </a:p>
        </p:txBody>
      </p:sp>
      <p:sp>
        <p:nvSpPr>
          <p:cNvPr id="361" name="Google Shape;361;g3629a2bd747_9_496"/>
          <p:cNvSpPr txBox="1"/>
          <p:nvPr/>
        </p:nvSpPr>
        <p:spPr>
          <a:xfrm>
            <a:off x="9839075" y="6075225"/>
            <a:ext cx="1286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chemeClr val="dk1"/>
                </a:solidFill>
                <a:latin typeface="Calibri"/>
                <a:ea typeface="Calibri"/>
                <a:cs typeface="Calibri"/>
                <a:sym typeface="Calibri"/>
              </a:rPr>
              <a:t>(Vecteezy, s.f.) </a:t>
            </a:r>
            <a:r>
              <a:rPr b="0" i="0" lang="es-CO" sz="1000" u="sng" cap="none" strike="noStrike">
                <a:solidFill>
                  <a:schemeClr val="hlink"/>
                </a:solidFill>
                <a:latin typeface="Calibri"/>
                <a:ea typeface="Calibri"/>
                <a:cs typeface="Calibri"/>
                <a:sym typeface="Calibri"/>
                <a:hlinkClick r:id="rId4"/>
              </a:rPr>
              <a:t>Enlace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3629a2bd747_9_47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67" name="Google Shape;367;g3629a2bd747_9_472"/>
          <p:cNvGrpSpPr/>
          <p:nvPr/>
        </p:nvGrpSpPr>
        <p:grpSpPr>
          <a:xfrm>
            <a:off x="233910" y="382211"/>
            <a:ext cx="266769" cy="527997"/>
            <a:chOff x="141693" y="266421"/>
            <a:chExt cx="287405" cy="396008"/>
          </a:xfrm>
        </p:grpSpPr>
        <p:cxnSp>
          <p:nvCxnSpPr>
            <p:cNvPr id="368" name="Google Shape;368;g3629a2bd747_9_472"/>
            <p:cNvCxnSpPr/>
            <p:nvPr/>
          </p:nvCxnSpPr>
          <p:spPr>
            <a:xfrm>
              <a:off x="141698" y="662429"/>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69" name="Google Shape;369;g3629a2bd747_9_472"/>
            <p:cNvCxnSpPr/>
            <p:nvPr/>
          </p:nvCxnSpPr>
          <p:spPr>
            <a:xfrm>
              <a:off x="141697" y="618363"/>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70" name="Google Shape;370;g3629a2bd747_9_472"/>
            <p:cNvCxnSpPr/>
            <p:nvPr/>
          </p:nvCxnSpPr>
          <p:spPr>
            <a:xfrm>
              <a:off x="141697" y="573093"/>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71" name="Google Shape;371;g3629a2bd747_9_472"/>
            <p:cNvCxnSpPr/>
            <p:nvPr/>
          </p:nvCxnSpPr>
          <p:spPr>
            <a:xfrm>
              <a:off x="141696" y="529027"/>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72" name="Google Shape;372;g3629a2bd747_9_472"/>
            <p:cNvCxnSpPr/>
            <p:nvPr/>
          </p:nvCxnSpPr>
          <p:spPr>
            <a:xfrm>
              <a:off x="141696" y="488965"/>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73" name="Google Shape;373;g3629a2bd747_9_472"/>
            <p:cNvCxnSpPr/>
            <p:nvPr/>
          </p:nvCxnSpPr>
          <p:spPr>
            <a:xfrm>
              <a:off x="141695" y="444899"/>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74" name="Google Shape;374;g3629a2bd747_9_472"/>
            <p:cNvCxnSpPr/>
            <p:nvPr/>
          </p:nvCxnSpPr>
          <p:spPr>
            <a:xfrm>
              <a:off x="141695" y="401282"/>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75" name="Google Shape;375;g3629a2bd747_9_472"/>
            <p:cNvCxnSpPr/>
            <p:nvPr/>
          </p:nvCxnSpPr>
          <p:spPr>
            <a:xfrm>
              <a:off x="141694" y="357216"/>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76" name="Google Shape;376;g3629a2bd747_9_472"/>
            <p:cNvCxnSpPr/>
            <p:nvPr/>
          </p:nvCxnSpPr>
          <p:spPr>
            <a:xfrm>
              <a:off x="141694" y="310487"/>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cxnSp>
          <p:nvCxnSpPr>
            <p:cNvPr id="377" name="Google Shape;377;g3629a2bd747_9_472"/>
            <p:cNvCxnSpPr/>
            <p:nvPr/>
          </p:nvCxnSpPr>
          <p:spPr>
            <a:xfrm>
              <a:off x="141693" y="266421"/>
              <a:ext cx="287400" cy="0"/>
            </a:xfrm>
            <a:prstGeom prst="straightConnector1">
              <a:avLst/>
            </a:prstGeom>
            <a:noFill/>
            <a:ln cap="flat" cmpd="sng" w="19050">
              <a:solidFill>
                <a:schemeClr val="lt1"/>
              </a:solidFill>
              <a:prstDash val="solid"/>
              <a:miter lim="800000"/>
              <a:headEnd len="sm" w="sm" type="none"/>
              <a:tailEnd len="sm" w="sm" type="none"/>
            </a:ln>
            <a:effectLst>
              <a:outerShdw sx="1000" rotWithShape="0" dist="20000" sy="1000">
                <a:srgbClr val="000000"/>
              </a:outerShdw>
            </a:effectLst>
          </p:spPr>
        </p:cxnSp>
      </p:grpSp>
      <p:sp>
        <p:nvSpPr>
          <p:cNvPr id="378" name="Google Shape;378;g3629a2bd747_9_472"/>
          <p:cNvSpPr txBox="1"/>
          <p:nvPr/>
        </p:nvSpPr>
        <p:spPr>
          <a:xfrm>
            <a:off x="500650" y="1213325"/>
            <a:ext cx="6722700" cy="58059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0"/>
              </a:spcAft>
              <a:buClr>
                <a:schemeClr val="dk1"/>
              </a:buClr>
              <a:buSzPts val="11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rPr b="0" i="0" lang="es-CO" sz="1900" u="none" cap="none" strike="noStrike">
                <a:solidFill>
                  <a:schemeClr val="dk1"/>
                </a:solidFill>
                <a:latin typeface="Calibri"/>
                <a:ea typeface="Calibri"/>
                <a:cs typeface="Calibri"/>
                <a:sym typeface="Calibri"/>
              </a:rPr>
              <a:t>El sistema de información se enfoca en resolver las necesidades del cliente, entonces su alcance está orientado a cumplir estas necesidades operativas y de gestión del supermercado, por esto el alcance se conforma por: </a:t>
            </a:r>
            <a:endParaRPr b="0" i="0" sz="1900" u="none" cap="none" strike="noStrike">
              <a:solidFill>
                <a:schemeClr val="dk1"/>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rPr b="0" i="0" lang="es-CO" sz="1900" u="none" cap="none" strike="noStrike">
                <a:solidFill>
                  <a:schemeClr val="dk1"/>
                </a:solidFill>
                <a:latin typeface="Calibri"/>
                <a:ea typeface="Calibri"/>
                <a:cs typeface="Calibri"/>
                <a:sym typeface="Calibri"/>
              </a:rPr>
              <a:t>-Gestión de inventario</a:t>
            </a:r>
            <a:endParaRPr b="0" i="0" sz="1900" u="none" cap="none" strike="noStrike">
              <a:solidFill>
                <a:schemeClr val="dk1"/>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rPr b="0" i="0" lang="es-CO" sz="1900" u="none" cap="none" strike="noStrike">
                <a:solidFill>
                  <a:schemeClr val="dk1"/>
                </a:solidFill>
                <a:latin typeface="Calibri"/>
                <a:ea typeface="Calibri"/>
                <a:cs typeface="Calibri"/>
                <a:sym typeface="Calibri"/>
              </a:rPr>
              <a:t>-Sistema de información accesible e intuitivo</a:t>
            </a:r>
            <a:endParaRPr b="0" i="0" sz="1900" u="none" cap="none" strike="noStrike">
              <a:solidFill>
                <a:schemeClr val="dk1"/>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rPr b="0" i="0" lang="es-CO" sz="1900" u="none" cap="none" strike="noStrike">
                <a:solidFill>
                  <a:schemeClr val="dk1"/>
                </a:solidFill>
                <a:latin typeface="Calibri"/>
                <a:ea typeface="Calibri"/>
                <a:cs typeface="Calibri"/>
                <a:sym typeface="Calibri"/>
              </a:rPr>
              <a:t>-Visualización de información detallada de productos</a:t>
            </a:r>
            <a:endParaRPr b="0" i="0" sz="1900" u="none" cap="none" strike="noStrike">
              <a:solidFill>
                <a:schemeClr val="dk1"/>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rPr b="0" i="0" lang="es-CO" sz="1900" u="none" cap="none" strike="noStrike">
                <a:solidFill>
                  <a:schemeClr val="dk1"/>
                </a:solidFill>
                <a:latin typeface="Calibri"/>
                <a:ea typeface="Calibri"/>
                <a:cs typeface="Calibri"/>
                <a:sym typeface="Calibri"/>
              </a:rPr>
              <a:t>-Acceso a distintos usuarios con diferentes niveles de permiso: </a:t>
            </a:r>
            <a:endParaRPr b="0" i="0" sz="1900" u="none" cap="none" strike="noStrike">
              <a:solidFill>
                <a:schemeClr val="dk1"/>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rPr b="0" i="0" lang="es-CO" sz="1900" u="none" cap="none" strike="noStrike">
                <a:solidFill>
                  <a:schemeClr val="dk1"/>
                </a:solidFill>
                <a:latin typeface="Calibri"/>
                <a:ea typeface="Calibri"/>
                <a:cs typeface="Calibri"/>
                <a:sym typeface="Calibri"/>
              </a:rPr>
              <a:t> - Administrador</a:t>
            </a:r>
            <a:endParaRPr sz="1900">
              <a:solidFill>
                <a:schemeClr val="dk1"/>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rPr lang="es-CO" sz="1900">
                <a:solidFill>
                  <a:schemeClr val="dk1"/>
                </a:solidFill>
                <a:latin typeface="Calibri"/>
                <a:ea typeface="Calibri"/>
                <a:cs typeface="Calibri"/>
                <a:sym typeface="Calibri"/>
              </a:rPr>
              <a:t>- Empleado</a:t>
            </a:r>
            <a:endParaRPr sz="1900">
              <a:solidFill>
                <a:schemeClr val="dk1"/>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rPr b="0" i="0" lang="es-CO" sz="1900" u="none" cap="none" strike="noStrike">
                <a:solidFill>
                  <a:schemeClr val="dk1"/>
                </a:solidFill>
                <a:latin typeface="Calibri"/>
                <a:ea typeface="Calibri"/>
                <a:cs typeface="Calibri"/>
                <a:sym typeface="Calibri"/>
              </a:rPr>
              <a:t> - Clientes </a:t>
            </a:r>
            <a:endParaRPr b="0" i="0" sz="1900" u="none" cap="none" strike="noStrike">
              <a:solidFill>
                <a:schemeClr val="dk1"/>
              </a:solidFill>
              <a:latin typeface="Calibri"/>
              <a:ea typeface="Calibri"/>
              <a:cs typeface="Calibri"/>
              <a:sym typeface="Calibri"/>
            </a:endParaRPr>
          </a:p>
          <a:p>
            <a:pPr indent="0" lvl="0" marL="0" marR="0" rtl="0" algn="l">
              <a:lnSpc>
                <a:spcPct val="115000"/>
              </a:lnSpc>
              <a:spcBef>
                <a:spcPts val="1200"/>
              </a:spcBef>
              <a:spcAft>
                <a:spcPts val="1200"/>
              </a:spcAft>
              <a:buClr>
                <a:schemeClr val="dk1"/>
              </a:buClr>
              <a:buSzPts val="1100"/>
              <a:buFont typeface="Arial"/>
              <a:buNone/>
            </a:pPr>
            <a:r>
              <a:t/>
            </a:r>
            <a:endParaRPr b="0" i="0" sz="1900" u="none" cap="none" strike="noStrike">
              <a:solidFill>
                <a:schemeClr val="lt1"/>
              </a:solidFill>
              <a:latin typeface="Calibri"/>
              <a:ea typeface="Calibri"/>
              <a:cs typeface="Calibri"/>
              <a:sym typeface="Calibri"/>
            </a:endParaRPr>
          </a:p>
        </p:txBody>
      </p:sp>
      <p:pic>
        <p:nvPicPr>
          <p:cNvPr id="379" name="Google Shape;379;g3629a2bd747_9_472"/>
          <p:cNvPicPr preferRelativeResize="0"/>
          <p:nvPr/>
        </p:nvPicPr>
        <p:blipFill rotWithShape="1">
          <a:blip r:embed="rId3">
            <a:alphaModFix/>
          </a:blip>
          <a:srcRect b="0" l="0" r="0" t="0"/>
          <a:stretch/>
        </p:blipFill>
        <p:spPr>
          <a:xfrm>
            <a:off x="11012561" y="267791"/>
            <a:ext cx="945523" cy="945523"/>
          </a:xfrm>
          <a:prstGeom prst="rect">
            <a:avLst/>
          </a:prstGeom>
          <a:noFill/>
          <a:ln cap="flat" cmpd="sng" w="9525">
            <a:solidFill>
              <a:schemeClr val="lt1"/>
            </a:solidFill>
            <a:prstDash val="solid"/>
            <a:round/>
            <a:headEnd len="sm" w="sm" type="none"/>
            <a:tailEnd len="sm" w="sm" type="none"/>
          </a:ln>
        </p:spPr>
      </p:pic>
      <p:sp>
        <p:nvSpPr>
          <p:cNvPr id="380" name="Google Shape;380;g3629a2bd747_9_472"/>
          <p:cNvSpPr txBox="1"/>
          <p:nvPr/>
        </p:nvSpPr>
        <p:spPr>
          <a:xfrm rot="-5400000">
            <a:off x="-615134"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chemeClr val="dk1"/>
                </a:solidFill>
                <a:latin typeface="Josefin Sans"/>
                <a:ea typeface="Josefin Sans"/>
                <a:cs typeface="Josefin Sans"/>
                <a:sym typeface="Josefin Sans"/>
              </a:rPr>
              <a:t>Servicio Nacional de Aprendizaje</a:t>
            </a:r>
            <a:endParaRPr b="0" i="0" sz="1400" u="none" cap="none" strike="noStrike">
              <a:solidFill>
                <a:schemeClr val="dk1"/>
              </a:solidFill>
              <a:latin typeface="Arial"/>
              <a:ea typeface="Arial"/>
              <a:cs typeface="Arial"/>
              <a:sym typeface="Arial"/>
            </a:endParaRPr>
          </a:p>
        </p:txBody>
      </p:sp>
      <p:sp>
        <p:nvSpPr>
          <p:cNvPr id="381" name="Google Shape;381;g3629a2bd747_9_472"/>
          <p:cNvSpPr txBox="1"/>
          <p:nvPr/>
        </p:nvSpPr>
        <p:spPr>
          <a:xfrm>
            <a:off x="500649" y="368820"/>
            <a:ext cx="4747200" cy="1433100"/>
          </a:xfrm>
          <a:prstGeom prst="rect">
            <a:avLst/>
          </a:prstGeom>
          <a:noFill/>
          <a:ln>
            <a:noFill/>
          </a:ln>
        </p:spPr>
        <p:txBody>
          <a:bodyPr anchorCtr="0" anchor="t" bIns="0" lIns="0" spcFirstLastPara="1" rIns="0" wrap="square" tIns="16925">
            <a:spAutoFit/>
          </a:bodyPr>
          <a:lstStyle/>
          <a:p>
            <a:pPr indent="0" lvl="0" marL="0" marR="0" rtl="0" algn="l">
              <a:lnSpc>
                <a:spcPct val="100000"/>
              </a:lnSpc>
              <a:spcBef>
                <a:spcPts val="0"/>
              </a:spcBef>
              <a:spcAft>
                <a:spcPts val="0"/>
              </a:spcAft>
              <a:buClr>
                <a:schemeClr val="lt1"/>
              </a:buClr>
              <a:buSzPts val="2400"/>
              <a:buFont typeface="Work Sans"/>
              <a:buNone/>
            </a:pPr>
            <a:r>
              <a:rPr b="1" i="0" lang="es-CO" sz="4400" u="none" cap="none" strike="noStrike">
                <a:solidFill>
                  <a:schemeClr val="dk1"/>
                </a:solidFill>
                <a:latin typeface="Work Sans"/>
                <a:ea typeface="Work Sans"/>
                <a:cs typeface="Work Sans"/>
                <a:sym typeface="Work Sans"/>
              </a:rPr>
              <a:t>Alcance</a:t>
            </a:r>
            <a:endParaRPr b="1" i="0" sz="4400" u="none" cap="none" strike="noStrike">
              <a:solidFill>
                <a:schemeClr val="dk1"/>
              </a:solidFill>
              <a:latin typeface="Work Sans"/>
              <a:ea typeface="Work Sans"/>
              <a:cs typeface="Work Sans"/>
              <a:sym typeface="Work Sans"/>
            </a:endParaRPr>
          </a:p>
          <a:p>
            <a:pPr indent="0" lvl="0" marL="16931" marR="0" rtl="0" algn="l">
              <a:lnSpc>
                <a:spcPct val="100000"/>
              </a:lnSpc>
              <a:spcBef>
                <a:spcPts val="0"/>
              </a:spcBef>
              <a:spcAft>
                <a:spcPts val="0"/>
              </a:spcAft>
              <a:buClr>
                <a:schemeClr val="dk1"/>
              </a:buClr>
              <a:buSzPts val="1100"/>
              <a:buFont typeface="Arial"/>
              <a:buNone/>
            </a:pPr>
            <a:r>
              <a:t/>
            </a:r>
            <a:endParaRPr b="1" i="0" sz="2400" u="none" cap="none" strike="noStrike">
              <a:solidFill>
                <a:schemeClr val="lt1"/>
              </a:solidFill>
              <a:latin typeface="Work Sans"/>
              <a:ea typeface="Work Sans"/>
              <a:cs typeface="Work Sans"/>
              <a:sym typeface="Work Sans"/>
            </a:endParaRPr>
          </a:p>
          <a:p>
            <a:pPr indent="0" lvl="0" marL="16932" marR="0" rtl="0" algn="l">
              <a:lnSpc>
                <a:spcPct val="100000"/>
              </a:lnSpc>
              <a:spcBef>
                <a:spcPts val="0"/>
              </a:spcBef>
              <a:spcAft>
                <a:spcPts val="0"/>
              </a:spcAft>
              <a:buClr>
                <a:schemeClr val="lt1"/>
              </a:buClr>
              <a:buSzPts val="2400"/>
              <a:buFont typeface="Work Sans"/>
              <a:buNone/>
            </a:pPr>
            <a:r>
              <a:t/>
            </a:r>
            <a:endParaRPr b="1" i="0" sz="2400" u="none" cap="none" strike="noStrike">
              <a:solidFill>
                <a:schemeClr val="lt1"/>
              </a:solidFill>
              <a:latin typeface="Work Sans"/>
              <a:ea typeface="Work Sans"/>
              <a:cs typeface="Work Sans"/>
              <a:sym typeface="Work Sans"/>
            </a:endParaRPr>
          </a:p>
        </p:txBody>
      </p:sp>
      <p:pic>
        <p:nvPicPr>
          <p:cNvPr id="382" name="Google Shape;382;g3629a2bd747_9_472"/>
          <p:cNvPicPr preferRelativeResize="0"/>
          <p:nvPr/>
        </p:nvPicPr>
        <p:blipFill rotWithShape="1">
          <a:blip r:embed="rId4">
            <a:alphaModFix/>
          </a:blip>
          <a:srcRect b="0" l="0" r="0" t="0"/>
          <a:stretch/>
        </p:blipFill>
        <p:spPr>
          <a:xfrm>
            <a:off x="7929600" y="1988625"/>
            <a:ext cx="3646051" cy="3174650"/>
          </a:xfrm>
          <a:prstGeom prst="rect">
            <a:avLst/>
          </a:prstGeom>
          <a:noFill/>
          <a:ln cap="flat" cmpd="sng" w="38100">
            <a:solidFill>
              <a:schemeClr val="lt1"/>
            </a:solidFill>
            <a:prstDash val="solid"/>
            <a:miter lim="8000"/>
            <a:headEnd len="sm" w="sm" type="none"/>
            <a:tailEnd len="sm" w="sm" type="none"/>
          </a:ln>
          <a:effectLst>
            <a:outerShdw sx="1000" rotWithShape="0" dist="23000" sy="1000">
              <a:srgbClr val="000000"/>
            </a:outerShdw>
          </a:effectLst>
        </p:spPr>
      </p:pic>
      <p:sp>
        <p:nvSpPr>
          <p:cNvPr id="383" name="Google Shape;383;g3629a2bd747_9_472"/>
          <p:cNvSpPr txBox="1"/>
          <p:nvPr/>
        </p:nvSpPr>
        <p:spPr>
          <a:xfrm>
            <a:off x="7617950" y="910200"/>
            <a:ext cx="30000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s-CO" sz="1300" u="none" cap="none" strike="noStrike">
                <a:solidFill>
                  <a:schemeClr val="dk1"/>
                </a:solidFill>
                <a:latin typeface="Arial"/>
                <a:ea typeface="Arial"/>
                <a:cs typeface="Arial"/>
                <a:sym typeface="Arial"/>
              </a:rPr>
              <a:t>Figura 8</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s-CO" sz="1300" u="none" cap="none" strike="noStrike">
                <a:solidFill>
                  <a:schemeClr val="dk1"/>
                </a:solidFill>
                <a:latin typeface="Arial"/>
                <a:ea typeface="Arial"/>
                <a:cs typeface="Arial"/>
                <a:sym typeface="Arial"/>
              </a:rPr>
              <a:t>Alcance</a:t>
            </a:r>
            <a:endParaRPr b="0" i="0" sz="1300" u="none" cap="none" strike="noStrike">
              <a:solidFill>
                <a:schemeClr val="dk1"/>
              </a:solidFill>
              <a:latin typeface="Arial"/>
              <a:ea typeface="Arial"/>
              <a:cs typeface="Arial"/>
              <a:sym typeface="Arial"/>
            </a:endParaRPr>
          </a:p>
        </p:txBody>
      </p:sp>
      <p:sp>
        <p:nvSpPr>
          <p:cNvPr id="384" name="Google Shape;384;g3629a2bd747_9_472"/>
          <p:cNvSpPr txBox="1"/>
          <p:nvPr/>
        </p:nvSpPr>
        <p:spPr>
          <a:xfrm>
            <a:off x="11674177" y="6331375"/>
            <a:ext cx="259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chemeClr val="dk1"/>
              </a:buClr>
              <a:buSzPts val="1100"/>
              <a:buFont typeface="Arial"/>
              <a:buNone/>
            </a:pPr>
            <a:r>
              <a:rPr b="0" i="0" lang="es-CO" sz="1600" u="none" cap="none" strike="noStrike">
                <a:solidFill>
                  <a:schemeClr val="dk1"/>
                </a:solidFill>
                <a:latin typeface="Arial"/>
                <a:ea typeface="Arial"/>
                <a:cs typeface="Arial"/>
                <a:sym typeface="Arial"/>
              </a:rPr>
              <a:t>9</a:t>
            </a:r>
            <a:endParaRPr b="0" i="0" sz="1600" u="none" cap="none" strike="noStrike">
              <a:solidFill>
                <a:schemeClr val="dk1"/>
              </a:solidFill>
              <a:latin typeface="Arial"/>
              <a:ea typeface="Arial"/>
              <a:cs typeface="Arial"/>
              <a:sym typeface="Arial"/>
            </a:endParaRPr>
          </a:p>
        </p:txBody>
      </p:sp>
      <p:sp>
        <p:nvSpPr>
          <p:cNvPr id="385" name="Google Shape;385;g3629a2bd747_9_472"/>
          <p:cNvSpPr txBox="1"/>
          <p:nvPr/>
        </p:nvSpPr>
        <p:spPr>
          <a:xfrm>
            <a:off x="7531100" y="5656700"/>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chemeClr val="dk1"/>
                </a:solidFill>
                <a:latin typeface="Calibri"/>
                <a:ea typeface="Calibri"/>
                <a:cs typeface="Calibri"/>
                <a:sym typeface="Calibri"/>
              </a:rPr>
              <a:t>(Freepik Company(Flaticon),S.F) </a:t>
            </a:r>
            <a:r>
              <a:rPr b="0" i="0" lang="es-CO" sz="1000" u="sng" cap="none" strike="noStrike">
                <a:solidFill>
                  <a:schemeClr val="hlink"/>
                </a:solidFill>
                <a:latin typeface="Calibri"/>
                <a:ea typeface="Calibri"/>
                <a:cs typeface="Calibri"/>
                <a:sym typeface="Calibri"/>
                <a:hlinkClick r:id="rId5"/>
              </a:rPr>
              <a:t>Enlace</a:t>
            </a:r>
            <a:endParaRPr b="0" i="0" sz="1400" u="none" cap="none" strike="noStrike">
              <a:solidFill>
                <a:srgbClr val="000000"/>
              </a:solidFill>
              <a:latin typeface="Arial"/>
              <a:ea typeface="Arial"/>
              <a:cs typeface="Arial"/>
              <a:sym typeface="Arial"/>
            </a:endParaRPr>
          </a:p>
        </p:txBody>
      </p:sp>
      <p:pic>
        <p:nvPicPr>
          <p:cNvPr id="386" name="Google Shape;386;g3629a2bd747_9_472"/>
          <p:cNvPicPr preferRelativeResize="0"/>
          <p:nvPr/>
        </p:nvPicPr>
        <p:blipFill rotWithShape="1">
          <a:blip r:embed="rId6">
            <a:alphaModFix/>
          </a:blip>
          <a:srcRect b="0" l="0" r="0" t="0"/>
          <a:stretch/>
        </p:blipFill>
        <p:spPr>
          <a:xfrm>
            <a:off x="11234600" y="138663"/>
            <a:ext cx="838200" cy="771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3629a2bd747_9_505"/>
          <p:cNvSpPr/>
          <p:nvPr/>
        </p:nvSpPr>
        <p:spPr>
          <a:xfrm>
            <a:off x="584275" y="339900"/>
            <a:ext cx="5226600" cy="830700"/>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38AA00"/>
              </a:buClr>
              <a:buSzPts val="2800"/>
              <a:buFont typeface="Arial"/>
              <a:buNone/>
            </a:pPr>
            <a:r>
              <a:rPr b="1" i="0" lang="es-CO" sz="2800" u="none" cap="none" strike="noStrike">
                <a:solidFill>
                  <a:schemeClr val="dk1"/>
                </a:solidFill>
                <a:latin typeface="Work Sans"/>
                <a:ea typeface="Work Sans"/>
                <a:cs typeface="Work Sans"/>
                <a:sym typeface="Work Sans"/>
              </a:rPr>
              <a:t>Técnicas e instrumentos de recolección</a:t>
            </a:r>
            <a:endParaRPr b="0" i="0" sz="2800" u="none" cap="none" strike="noStrike">
              <a:solidFill>
                <a:schemeClr val="dk1"/>
              </a:solidFill>
              <a:latin typeface="Arial"/>
              <a:ea typeface="Arial"/>
              <a:cs typeface="Arial"/>
              <a:sym typeface="Arial"/>
            </a:endParaRPr>
          </a:p>
        </p:txBody>
      </p:sp>
      <p:grpSp>
        <p:nvGrpSpPr>
          <p:cNvPr id="393" name="Google Shape;393;g3629a2bd747_9_505"/>
          <p:cNvGrpSpPr/>
          <p:nvPr/>
        </p:nvGrpSpPr>
        <p:grpSpPr>
          <a:xfrm>
            <a:off x="233912" y="382212"/>
            <a:ext cx="266769" cy="527997"/>
            <a:chOff x="141693" y="266421"/>
            <a:chExt cx="287405" cy="396008"/>
          </a:xfrm>
        </p:grpSpPr>
        <p:cxnSp>
          <p:nvCxnSpPr>
            <p:cNvPr id="394" name="Google Shape;394;g3629a2bd747_9_505"/>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95" name="Google Shape;395;g3629a2bd747_9_505"/>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96" name="Google Shape;396;g3629a2bd747_9_505"/>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97" name="Google Shape;397;g3629a2bd747_9_505"/>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98" name="Google Shape;398;g3629a2bd747_9_505"/>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399" name="Google Shape;399;g3629a2bd747_9_505"/>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00" name="Google Shape;400;g3629a2bd747_9_505"/>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01" name="Google Shape;401;g3629a2bd747_9_505"/>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02" name="Google Shape;402;g3629a2bd747_9_505"/>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03" name="Google Shape;403;g3629a2bd747_9_505"/>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404" name="Google Shape;404;g3629a2bd747_9_505"/>
          <p:cNvSpPr txBox="1"/>
          <p:nvPr/>
        </p:nvSpPr>
        <p:spPr>
          <a:xfrm>
            <a:off x="367280" y="6027692"/>
            <a:ext cx="11571600" cy="307800"/>
          </a:xfrm>
          <a:prstGeom prst="rect">
            <a:avLst/>
          </a:prstGeom>
          <a:solidFill>
            <a:srgbClr val="39A9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pic>
        <p:nvPicPr>
          <p:cNvPr descr="Logotipo&#10;&#10;Descripción generada automáticamente" id="405" name="Google Shape;405;g3629a2bd747_9_505"/>
          <p:cNvPicPr preferRelativeResize="0"/>
          <p:nvPr/>
        </p:nvPicPr>
        <p:blipFill rotWithShape="1">
          <a:blip r:embed="rId3">
            <a:alphaModFix/>
          </a:blip>
          <a:srcRect b="0" l="0" r="0" t="0"/>
          <a:stretch/>
        </p:blipFill>
        <p:spPr>
          <a:xfrm>
            <a:off x="11057691" y="315928"/>
            <a:ext cx="900393" cy="878644"/>
          </a:xfrm>
          <a:prstGeom prst="rect">
            <a:avLst/>
          </a:prstGeom>
          <a:noFill/>
          <a:ln>
            <a:noFill/>
          </a:ln>
        </p:spPr>
      </p:pic>
      <p:sp>
        <p:nvSpPr>
          <p:cNvPr id="406" name="Google Shape;406;g3629a2bd747_9_505"/>
          <p:cNvSpPr txBox="1"/>
          <p:nvPr/>
        </p:nvSpPr>
        <p:spPr>
          <a:xfrm>
            <a:off x="6898400" y="2496700"/>
            <a:ext cx="4140900" cy="209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1900"/>
              <a:buFont typeface="Arial"/>
              <a:buNone/>
            </a:pPr>
            <a:r>
              <a:rPr b="0" i="0" lang="es-CO" sz="1900" u="none" cap="none" strike="noStrike">
                <a:solidFill>
                  <a:schemeClr val="dk1"/>
                </a:solidFill>
                <a:latin typeface="Calibri"/>
                <a:ea typeface="Calibri"/>
                <a:cs typeface="Calibri"/>
                <a:sym typeface="Calibri"/>
              </a:rPr>
              <a:t>Se </a:t>
            </a:r>
            <a:r>
              <a:rPr lang="es-CO" sz="1900">
                <a:solidFill>
                  <a:schemeClr val="dk1"/>
                </a:solidFill>
                <a:latin typeface="Calibri"/>
                <a:ea typeface="Calibri"/>
                <a:cs typeface="Calibri"/>
                <a:sym typeface="Calibri"/>
              </a:rPr>
              <a:t>realizó</a:t>
            </a:r>
            <a:r>
              <a:rPr b="0" i="0" lang="es-CO" sz="1900" u="none" cap="none" strike="noStrike">
                <a:solidFill>
                  <a:schemeClr val="dk1"/>
                </a:solidFill>
                <a:latin typeface="Calibri"/>
                <a:ea typeface="Calibri"/>
                <a:cs typeface="Calibri"/>
                <a:sym typeface="Calibri"/>
              </a:rPr>
              <a:t> encuestas a los usuarios, empleados y administradores en un formato de cuestionario donde se </a:t>
            </a:r>
            <a:r>
              <a:rPr lang="es-CO" sz="1900">
                <a:solidFill>
                  <a:schemeClr val="dk1"/>
                </a:solidFill>
                <a:latin typeface="Calibri"/>
                <a:ea typeface="Calibri"/>
                <a:cs typeface="Calibri"/>
                <a:sym typeface="Calibri"/>
              </a:rPr>
              <a:t>revisó</a:t>
            </a:r>
            <a:r>
              <a:rPr b="0" i="0" lang="es-CO" sz="1900" u="none" cap="none" strike="noStrike">
                <a:solidFill>
                  <a:schemeClr val="dk1"/>
                </a:solidFill>
                <a:latin typeface="Calibri"/>
                <a:ea typeface="Calibri"/>
                <a:cs typeface="Calibri"/>
                <a:sym typeface="Calibri"/>
              </a:rPr>
              <a:t> cuáles serían algunos de sus requisitos, necesidades y preferencias para comprar</a:t>
            </a:r>
            <a:endParaRPr b="0" i="0" sz="1900" u="none" cap="none" strike="noStrike">
              <a:solidFill>
                <a:schemeClr val="dk1"/>
              </a:solidFill>
              <a:latin typeface="Calibri"/>
              <a:ea typeface="Calibri"/>
              <a:cs typeface="Calibri"/>
              <a:sym typeface="Calibri"/>
            </a:endParaRPr>
          </a:p>
        </p:txBody>
      </p:sp>
      <p:sp>
        <p:nvSpPr>
          <p:cNvPr id="407" name="Google Shape;407;g3629a2bd747_9_505"/>
          <p:cNvSpPr txBox="1"/>
          <p:nvPr/>
        </p:nvSpPr>
        <p:spPr>
          <a:xfrm>
            <a:off x="584275" y="1219960"/>
            <a:ext cx="2141100" cy="255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900"/>
              <a:buFont typeface="Arial"/>
              <a:buNone/>
            </a:pPr>
            <a:r>
              <a:rPr b="0" i="0" lang="es-CO" sz="1900" u="none" cap="none" strike="noStrike">
                <a:solidFill>
                  <a:schemeClr val="dk1"/>
                </a:solidFill>
                <a:latin typeface="Calibri"/>
                <a:ea typeface="Calibri"/>
                <a:cs typeface="Calibri"/>
                <a:sym typeface="Calibri"/>
              </a:rPr>
              <a:t>Roles:</a:t>
            </a:r>
            <a:endParaRPr b="0" i="0" sz="1900" u="none" cap="none" strike="noStrike">
              <a:solidFill>
                <a:schemeClr val="dk1"/>
              </a:solidFill>
              <a:latin typeface="Calibri"/>
              <a:ea typeface="Calibri"/>
              <a:cs typeface="Calibri"/>
              <a:sym typeface="Calibri"/>
            </a:endParaRPr>
          </a:p>
          <a:p>
            <a:pPr indent="-349250" lvl="0" marL="457200" marR="0" rtl="0" algn="l">
              <a:lnSpc>
                <a:spcPct val="115000"/>
              </a:lnSpc>
              <a:spcBef>
                <a:spcPts val="1200"/>
              </a:spcBef>
              <a:spcAft>
                <a:spcPts val="0"/>
              </a:spcAft>
              <a:buClr>
                <a:schemeClr val="dk1"/>
              </a:buClr>
              <a:buSzPts val="1900"/>
              <a:buFont typeface="Calibri"/>
              <a:buChar char="●"/>
            </a:pPr>
            <a:r>
              <a:rPr b="0" i="0" lang="es-CO" sz="1900" u="none" cap="none" strike="noStrike">
                <a:solidFill>
                  <a:schemeClr val="dk1"/>
                </a:solidFill>
                <a:latin typeface="Calibri"/>
                <a:ea typeface="Calibri"/>
                <a:cs typeface="Calibri"/>
                <a:sym typeface="Calibri"/>
              </a:rPr>
              <a:t>Administrador</a:t>
            </a:r>
            <a:endParaRPr sz="1900">
              <a:solidFill>
                <a:schemeClr val="dk1"/>
              </a:solidFill>
              <a:latin typeface="Calibri"/>
              <a:ea typeface="Calibri"/>
              <a:cs typeface="Calibri"/>
              <a:sym typeface="Calibri"/>
            </a:endParaRPr>
          </a:p>
          <a:p>
            <a:pPr indent="-349250" lvl="0" marL="457200" marR="0" rtl="0" algn="l">
              <a:lnSpc>
                <a:spcPct val="115000"/>
              </a:lnSpc>
              <a:spcBef>
                <a:spcPts val="0"/>
              </a:spcBef>
              <a:spcAft>
                <a:spcPts val="0"/>
              </a:spcAft>
              <a:buClr>
                <a:schemeClr val="dk1"/>
              </a:buClr>
              <a:buSzPts val="1900"/>
              <a:buFont typeface="Calibri"/>
              <a:buChar char="●"/>
            </a:pPr>
            <a:r>
              <a:rPr b="0" i="0" lang="es-CO" sz="1900" u="none" cap="none" strike="noStrike">
                <a:solidFill>
                  <a:schemeClr val="dk1"/>
                </a:solidFill>
                <a:latin typeface="Calibri"/>
                <a:ea typeface="Calibri"/>
                <a:cs typeface="Calibri"/>
                <a:sym typeface="Calibri"/>
              </a:rPr>
              <a:t>Empleados</a:t>
            </a:r>
            <a:endParaRPr sz="1900">
              <a:solidFill>
                <a:schemeClr val="dk1"/>
              </a:solidFill>
              <a:latin typeface="Calibri"/>
              <a:ea typeface="Calibri"/>
              <a:cs typeface="Calibri"/>
              <a:sym typeface="Calibri"/>
            </a:endParaRPr>
          </a:p>
          <a:p>
            <a:pPr indent="-349250" lvl="0" marL="457200" marR="0" rtl="0" algn="l">
              <a:lnSpc>
                <a:spcPct val="115000"/>
              </a:lnSpc>
              <a:spcBef>
                <a:spcPts val="0"/>
              </a:spcBef>
              <a:spcAft>
                <a:spcPts val="0"/>
              </a:spcAft>
              <a:buClr>
                <a:schemeClr val="dk1"/>
              </a:buClr>
              <a:buSzPts val="1900"/>
              <a:buFont typeface="Calibri"/>
              <a:buChar char="●"/>
            </a:pPr>
            <a:r>
              <a:rPr b="0" i="0" lang="es-CO" sz="1900" u="none" cap="none" strike="noStrike">
                <a:solidFill>
                  <a:schemeClr val="dk1"/>
                </a:solidFill>
                <a:latin typeface="Calibri"/>
                <a:ea typeface="Calibri"/>
                <a:cs typeface="Calibri"/>
                <a:sym typeface="Calibri"/>
              </a:rPr>
              <a:t>Usuario</a:t>
            </a:r>
            <a:endParaRPr b="0" i="0" sz="1900" u="none" cap="none" strike="noStrike">
              <a:solidFill>
                <a:schemeClr val="dk1"/>
              </a:solidFill>
              <a:latin typeface="Calibri"/>
              <a:ea typeface="Calibri"/>
              <a:cs typeface="Calibri"/>
              <a:sym typeface="Calibri"/>
            </a:endParaRPr>
          </a:p>
        </p:txBody>
      </p:sp>
      <p:pic>
        <p:nvPicPr>
          <p:cNvPr id="408" name="Google Shape;408;g3629a2bd747_9_505" title="preguntas-300x176.jpg"/>
          <p:cNvPicPr preferRelativeResize="0"/>
          <p:nvPr/>
        </p:nvPicPr>
        <p:blipFill rotWithShape="1">
          <a:blip r:embed="rId4">
            <a:alphaModFix/>
          </a:blip>
          <a:srcRect b="0" l="0" r="0" t="0"/>
          <a:stretch/>
        </p:blipFill>
        <p:spPr>
          <a:xfrm>
            <a:off x="2953375" y="2760950"/>
            <a:ext cx="2857500" cy="1676400"/>
          </a:xfrm>
          <a:prstGeom prst="rect">
            <a:avLst/>
          </a:prstGeom>
          <a:noFill/>
          <a:ln>
            <a:noFill/>
          </a:ln>
        </p:spPr>
      </p:pic>
      <p:sp>
        <p:nvSpPr>
          <p:cNvPr id="409" name="Google Shape;409;g3629a2bd747_9_505"/>
          <p:cNvSpPr txBox="1"/>
          <p:nvPr/>
        </p:nvSpPr>
        <p:spPr>
          <a:xfrm>
            <a:off x="2787175" y="4591300"/>
            <a:ext cx="3023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CO" sz="1600" u="none" cap="none" strike="noStrike">
                <a:solidFill>
                  <a:schemeClr val="dk1"/>
                </a:solidFill>
                <a:latin typeface="Calibri"/>
                <a:ea typeface="Calibri"/>
                <a:cs typeface="Calibri"/>
                <a:sym typeface="Calibri"/>
              </a:rPr>
              <a:t>Fuente: </a:t>
            </a:r>
            <a:r>
              <a:rPr b="0" i="0" lang="es-CO" sz="1600" u="sng" cap="none" strike="noStrike">
                <a:solidFill>
                  <a:schemeClr val="dk1"/>
                </a:solidFill>
                <a:latin typeface="Calibri"/>
                <a:ea typeface="Calibri"/>
                <a:cs typeface="Calibri"/>
                <a:sym typeface="Calibri"/>
                <a:hlinkClick r:id="rId5">
                  <a:extLst>
                    <a:ext uri="{A12FA001-AC4F-418D-AE19-62706E023703}">
                      <ahyp:hlinkClr val="tx"/>
                    </a:ext>
                  </a:extLst>
                </a:hlinkClick>
              </a:rPr>
              <a:t>Preguntas de encuesta</a:t>
            </a:r>
            <a:endParaRPr b="0" i="0" sz="1600" u="none" cap="none" strike="noStrike">
              <a:solidFill>
                <a:schemeClr val="dk1"/>
              </a:solidFill>
              <a:latin typeface="Calibri"/>
              <a:ea typeface="Calibri"/>
              <a:cs typeface="Calibri"/>
              <a:sym typeface="Calibri"/>
            </a:endParaRPr>
          </a:p>
        </p:txBody>
      </p:sp>
      <p:sp>
        <p:nvSpPr>
          <p:cNvPr id="410" name="Google Shape;410;g3629a2bd747_9_505"/>
          <p:cNvSpPr txBox="1"/>
          <p:nvPr/>
        </p:nvSpPr>
        <p:spPr>
          <a:xfrm>
            <a:off x="11674175" y="6331375"/>
            <a:ext cx="4164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chemeClr val="dk1"/>
              </a:buClr>
              <a:buSzPts val="1100"/>
              <a:buFont typeface="Arial"/>
              <a:buNone/>
            </a:pPr>
            <a:r>
              <a:rPr b="0" i="0" lang="es-CO" sz="1600" u="none" cap="none" strike="noStrike">
                <a:solidFill>
                  <a:schemeClr val="dk1"/>
                </a:solidFill>
                <a:latin typeface="Arial"/>
                <a:ea typeface="Arial"/>
                <a:cs typeface="Arial"/>
                <a:sym typeface="Arial"/>
              </a:rPr>
              <a:t>11</a:t>
            </a:r>
            <a:endParaRPr b="0" i="0" sz="1600" u="none" cap="none" strike="noStrike">
              <a:solidFill>
                <a:schemeClr val="dk1"/>
              </a:solidFill>
              <a:latin typeface="Arial"/>
              <a:ea typeface="Arial"/>
              <a:cs typeface="Arial"/>
              <a:sym typeface="Arial"/>
            </a:endParaRPr>
          </a:p>
        </p:txBody>
      </p:sp>
      <p:sp>
        <p:nvSpPr>
          <p:cNvPr id="411" name="Google Shape;411;g3629a2bd747_9_505"/>
          <p:cNvSpPr txBox="1"/>
          <p:nvPr/>
        </p:nvSpPr>
        <p:spPr>
          <a:xfrm>
            <a:off x="2953375" y="2220975"/>
            <a:ext cx="30000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s-CO" sz="1300" u="none" cap="none" strike="noStrike">
                <a:solidFill>
                  <a:schemeClr val="dk1"/>
                </a:solidFill>
                <a:latin typeface="Arial"/>
                <a:ea typeface="Arial"/>
                <a:cs typeface="Arial"/>
                <a:sym typeface="Arial"/>
              </a:rPr>
              <a:t>Figura 10</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1" lang="es-CO" sz="1300" u="none" cap="none" strike="noStrike">
                <a:solidFill>
                  <a:schemeClr val="dk1"/>
                </a:solidFill>
                <a:latin typeface="Arial"/>
                <a:ea typeface="Arial"/>
                <a:cs typeface="Arial"/>
                <a:sym typeface="Arial"/>
              </a:rPr>
              <a:t>Preguntas</a:t>
            </a:r>
            <a:endParaRPr b="0" i="1" sz="13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3629a2bd747_9_529"/>
          <p:cNvSpPr txBox="1"/>
          <p:nvPr/>
        </p:nvSpPr>
        <p:spPr>
          <a:xfrm>
            <a:off x="500650" y="6098075"/>
            <a:ext cx="11233500" cy="379800"/>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67"/>
              <a:buFont typeface="Arial"/>
              <a:buNone/>
            </a:pPr>
            <a:r>
              <a:t/>
            </a:r>
            <a:endParaRPr b="0" i="1" sz="1867" u="none" cap="none" strike="noStrike">
              <a:solidFill>
                <a:schemeClr val="dk1"/>
              </a:solidFill>
              <a:latin typeface="Calibri"/>
              <a:ea typeface="Calibri"/>
              <a:cs typeface="Calibri"/>
              <a:sym typeface="Calibri"/>
            </a:endParaRPr>
          </a:p>
        </p:txBody>
      </p:sp>
      <p:pic>
        <p:nvPicPr>
          <p:cNvPr descr="Logotipo&#10;&#10;Descripción generada automáticamente" id="417" name="Google Shape;417;g3629a2bd747_9_529"/>
          <p:cNvPicPr preferRelativeResize="0"/>
          <p:nvPr/>
        </p:nvPicPr>
        <p:blipFill rotWithShape="1">
          <a:blip r:embed="rId3">
            <a:alphaModFix/>
          </a:blip>
          <a:srcRect b="0" l="0" r="0" t="0"/>
          <a:stretch/>
        </p:blipFill>
        <p:spPr>
          <a:xfrm>
            <a:off x="11057691" y="315928"/>
            <a:ext cx="900393" cy="878644"/>
          </a:xfrm>
          <a:prstGeom prst="rect">
            <a:avLst/>
          </a:prstGeom>
          <a:noFill/>
          <a:ln>
            <a:noFill/>
          </a:ln>
        </p:spPr>
      </p:pic>
      <p:sp>
        <p:nvSpPr>
          <p:cNvPr id="418" name="Google Shape;418;g3629a2bd747_9_529"/>
          <p:cNvSpPr/>
          <p:nvPr/>
        </p:nvSpPr>
        <p:spPr>
          <a:xfrm>
            <a:off x="584275" y="339900"/>
            <a:ext cx="5226600" cy="830700"/>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38AA00"/>
              </a:buClr>
              <a:buSzPts val="2800"/>
              <a:buFont typeface="Arial"/>
              <a:buNone/>
            </a:pPr>
            <a:r>
              <a:rPr b="1" i="0" lang="es-CO" sz="2400" u="none" cap="none" strike="noStrike">
                <a:solidFill>
                  <a:schemeClr val="dk1"/>
                </a:solidFill>
                <a:latin typeface="Work Sans"/>
                <a:ea typeface="Work Sans"/>
                <a:cs typeface="Work Sans"/>
                <a:sym typeface="Work Sans"/>
              </a:rPr>
              <a:t>Preguntas de administrador</a:t>
            </a:r>
            <a:endParaRPr b="0" i="0" sz="2400" u="none" cap="none" strike="noStrike">
              <a:solidFill>
                <a:schemeClr val="dk1"/>
              </a:solidFill>
              <a:latin typeface="Arial"/>
              <a:ea typeface="Arial"/>
              <a:cs typeface="Arial"/>
              <a:sym typeface="Arial"/>
            </a:endParaRPr>
          </a:p>
        </p:txBody>
      </p:sp>
      <p:grpSp>
        <p:nvGrpSpPr>
          <p:cNvPr id="419" name="Google Shape;419;g3629a2bd747_9_529"/>
          <p:cNvGrpSpPr/>
          <p:nvPr/>
        </p:nvGrpSpPr>
        <p:grpSpPr>
          <a:xfrm>
            <a:off x="233912" y="382212"/>
            <a:ext cx="266769" cy="527997"/>
            <a:chOff x="141693" y="266421"/>
            <a:chExt cx="287405" cy="396008"/>
          </a:xfrm>
        </p:grpSpPr>
        <p:cxnSp>
          <p:nvCxnSpPr>
            <p:cNvPr id="420" name="Google Shape;420;g3629a2bd747_9_529"/>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21" name="Google Shape;421;g3629a2bd747_9_529"/>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22" name="Google Shape;422;g3629a2bd747_9_529"/>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23" name="Google Shape;423;g3629a2bd747_9_529"/>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24" name="Google Shape;424;g3629a2bd747_9_529"/>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25" name="Google Shape;425;g3629a2bd747_9_529"/>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26" name="Google Shape;426;g3629a2bd747_9_529"/>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27" name="Google Shape;427;g3629a2bd747_9_529"/>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28" name="Google Shape;428;g3629a2bd747_9_529"/>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29" name="Google Shape;429;g3629a2bd747_9_529"/>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430" name="Google Shape;430;g3629a2bd747_9_529"/>
          <p:cNvSpPr txBox="1"/>
          <p:nvPr/>
        </p:nvSpPr>
        <p:spPr>
          <a:xfrm>
            <a:off x="584275" y="1170600"/>
            <a:ext cx="9905400" cy="4336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200"/>
              </a:spcBef>
              <a:spcAft>
                <a:spcPts val="0"/>
              </a:spcAft>
              <a:buClr>
                <a:schemeClr val="dk1"/>
              </a:buClr>
              <a:buSzPts val="1800"/>
              <a:buFont typeface="Arial"/>
              <a:buAutoNum type="arabicPeriod"/>
            </a:pPr>
            <a:r>
              <a:rPr b="1" i="0" lang="es-CO" sz="1800" u="none" cap="none" strike="noStrike">
                <a:solidFill>
                  <a:schemeClr val="dk1"/>
                </a:solidFill>
                <a:latin typeface="Arial"/>
                <a:ea typeface="Arial"/>
                <a:cs typeface="Arial"/>
                <a:sym typeface="Arial"/>
              </a:rPr>
              <a:t>¿Cómo realiza actualmente el control de inventario?</a:t>
            </a:r>
            <a:endParaRPr b="1"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AutoNum type="arabicPeriod"/>
            </a:pPr>
            <a:r>
              <a:rPr b="1" i="0" lang="es-CO" sz="1800" u="none" cap="none" strike="noStrike">
                <a:solidFill>
                  <a:schemeClr val="dk1"/>
                </a:solidFill>
                <a:latin typeface="Arial"/>
                <a:ea typeface="Arial"/>
                <a:cs typeface="Arial"/>
                <a:sym typeface="Arial"/>
              </a:rPr>
              <a:t>¿Desea que el sistema genere alertas de productos por agotarse?</a:t>
            </a:r>
            <a:endParaRPr b="1"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AutoNum type="arabicPeriod"/>
            </a:pPr>
            <a:r>
              <a:rPr b="1" i="0" lang="es-CO" sz="1800" u="none" cap="none" strike="noStrike">
                <a:solidFill>
                  <a:schemeClr val="dk1"/>
                </a:solidFill>
                <a:latin typeface="Arial"/>
                <a:ea typeface="Arial"/>
                <a:cs typeface="Arial"/>
                <a:sym typeface="Arial"/>
              </a:rPr>
              <a:t>¿Qué tipo de informes necesita (ventas, ingresos, productos más vendidos, etc.)?</a:t>
            </a:r>
            <a:endParaRPr b="1"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AutoNum type="arabicPeriod"/>
            </a:pPr>
            <a:r>
              <a:rPr b="1" i="0" lang="es-CO" sz="1800" u="none" cap="none" strike="noStrike">
                <a:solidFill>
                  <a:schemeClr val="dk1"/>
                </a:solidFill>
                <a:latin typeface="Arial"/>
                <a:ea typeface="Arial"/>
                <a:cs typeface="Arial"/>
                <a:sym typeface="Arial"/>
              </a:rPr>
              <a:t>¿Qué usuarios internos tendrán acceso al sistema y qué funciones debe tener cada uno?</a:t>
            </a:r>
            <a:endParaRPr b="1"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AutoNum type="arabicPeriod"/>
            </a:pPr>
            <a:r>
              <a:rPr b="1" i="0" lang="es-CO" sz="1800" u="none" cap="none" strike="noStrike">
                <a:solidFill>
                  <a:schemeClr val="dk1"/>
                </a:solidFill>
                <a:latin typeface="Arial"/>
                <a:ea typeface="Arial"/>
                <a:cs typeface="Arial"/>
                <a:sym typeface="Arial"/>
              </a:rPr>
              <a:t>¿Desea poder programar y administrar promociones o descuentos especiales?</a:t>
            </a:r>
            <a:endParaRPr b="1"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AutoNum type="arabicPeriod"/>
            </a:pPr>
            <a:r>
              <a:rPr b="1" i="0" lang="es-CO" sz="1800" u="none" cap="none" strike="noStrike">
                <a:solidFill>
                  <a:schemeClr val="dk1"/>
                </a:solidFill>
                <a:latin typeface="Arial"/>
                <a:ea typeface="Arial"/>
                <a:cs typeface="Arial"/>
                <a:sym typeface="Arial"/>
              </a:rPr>
              <a:t>¿Qué nivel de acceso y seguridad considera necesario para evitar errores o fraudes?</a:t>
            </a:r>
            <a:endParaRPr b="1"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AutoNum type="arabicPeriod"/>
            </a:pPr>
            <a:r>
              <a:rPr b="1" i="0" lang="es-CO" sz="1800" u="none" cap="none" strike="noStrike">
                <a:solidFill>
                  <a:schemeClr val="dk1"/>
                </a:solidFill>
                <a:latin typeface="Arial"/>
                <a:ea typeface="Arial"/>
                <a:cs typeface="Arial"/>
                <a:sym typeface="Arial"/>
              </a:rPr>
              <a:t>¿Cómo gestiona actualmente las ventas, y qué espera mejorar con el sistema?</a:t>
            </a:r>
            <a:endParaRPr b="1"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AutoNum type="arabicPeriod"/>
            </a:pPr>
            <a:r>
              <a:rPr b="1" i="0" lang="es-CO" sz="1800" u="none" cap="none" strike="noStrike">
                <a:solidFill>
                  <a:schemeClr val="dk1"/>
                </a:solidFill>
                <a:latin typeface="Arial"/>
                <a:ea typeface="Arial"/>
                <a:cs typeface="Arial"/>
                <a:sym typeface="Arial"/>
              </a:rPr>
              <a:t>¿Desea que el sistema tenga respaldo automático de la información?</a:t>
            </a:r>
            <a:endParaRPr b="1"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AutoNum type="arabicPeriod"/>
            </a:pPr>
            <a:r>
              <a:rPr b="1" i="0" lang="es-CO" sz="1800" u="none" cap="none" strike="noStrike">
                <a:solidFill>
                  <a:schemeClr val="dk1"/>
                </a:solidFill>
                <a:latin typeface="Arial"/>
                <a:ea typeface="Arial"/>
                <a:cs typeface="Arial"/>
                <a:sym typeface="Arial"/>
              </a:rPr>
              <a:t>¿Quiere que el sistema funcione también desde dispositivos móviles o solo desde computadoras?</a:t>
            </a:r>
            <a:endParaRPr b="1"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AutoNum type="arabicPeriod"/>
            </a:pPr>
            <a:r>
              <a:rPr b="1" i="0" lang="es-CO" sz="1800" u="none" cap="none" strike="noStrike">
                <a:solidFill>
                  <a:schemeClr val="dk1"/>
                </a:solidFill>
                <a:latin typeface="Arial"/>
                <a:ea typeface="Arial"/>
                <a:cs typeface="Arial"/>
                <a:sym typeface="Arial"/>
              </a:rPr>
              <a:t>¿Cada cuánto tiempo le gustaría recibir reportes automáticos o actualizaciones del sistema?</a:t>
            </a:r>
            <a:endParaRPr b="1" i="0" sz="18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800"/>
              <a:buFont typeface="Arial"/>
              <a:buNone/>
            </a:pPr>
            <a:r>
              <a:rPr b="1" i="0" lang="es-CO" sz="1800" u="sng" cap="none" strike="noStrike">
                <a:solidFill>
                  <a:schemeClr val="hlink"/>
                </a:solidFill>
                <a:latin typeface="Arial"/>
                <a:ea typeface="Arial"/>
                <a:cs typeface="Arial"/>
                <a:sym typeface="Arial"/>
                <a:hlinkClick r:id="rId4"/>
              </a:rPr>
              <a:t>https://docs.google.com/forms/d/e/1FAIpQLScVZCTmJmovdOmE4KeW2KbgBvbKkzb3ySWf4QWLQRQGPkT1dA/viewform?usp=header </a:t>
            </a:r>
            <a:endParaRPr b="1" i="0" sz="1800" u="none" cap="none" strike="noStrike">
              <a:solidFill>
                <a:schemeClr val="dk1"/>
              </a:solidFill>
              <a:latin typeface="Arial"/>
              <a:ea typeface="Arial"/>
              <a:cs typeface="Arial"/>
              <a:sym typeface="Arial"/>
            </a:endParaRPr>
          </a:p>
        </p:txBody>
      </p:sp>
      <p:sp>
        <p:nvSpPr>
          <p:cNvPr id="431" name="Google Shape;431;g3629a2bd747_9_529"/>
          <p:cNvSpPr txBox="1"/>
          <p:nvPr/>
        </p:nvSpPr>
        <p:spPr>
          <a:xfrm>
            <a:off x="11674175" y="6331375"/>
            <a:ext cx="4164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chemeClr val="dk1"/>
              </a:buClr>
              <a:buSzPts val="1100"/>
              <a:buFont typeface="Arial"/>
              <a:buNone/>
            </a:pPr>
            <a:r>
              <a:rPr b="0" i="0" lang="es-CO" sz="1600" u="none" cap="none" strike="noStrike">
                <a:solidFill>
                  <a:schemeClr val="dk1"/>
                </a:solidFill>
                <a:latin typeface="Arial"/>
                <a:ea typeface="Arial"/>
                <a:cs typeface="Arial"/>
                <a:sym typeface="Arial"/>
              </a:rPr>
              <a:t>12</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3629a2bd747_9_548"/>
          <p:cNvSpPr txBox="1"/>
          <p:nvPr/>
        </p:nvSpPr>
        <p:spPr>
          <a:xfrm>
            <a:off x="500650" y="6098075"/>
            <a:ext cx="11233500" cy="379800"/>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67"/>
              <a:buFont typeface="Arial"/>
              <a:buNone/>
            </a:pPr>
            <a:r>
              <a:t/>
            </a:r>
            <a:endParaRPr b="0" i="1" sz="1867" u="none" cap="none" strike="noStrike">
              <a:solidFill>
                <a:srgbClr val="000000"/>
              </a:solidFill>
              <a:latin typeface="Calibri"/>
              <a:ea typeface="Calibri"/>
              <a:cs typeface="Calibri"/>
              <a:sym typeface="Calibri"/>
            </a:endParaRPr>
          </a:p>
        </p:txBody>
      </p:sp>
      <p:pic>
        <p:nvPicPr>
          <p:cNvPr descr="Logotipo&#10;&#10;Descripción generada automáticamente" id="438" name="Google Shape;438;g3629a2bd747_9_548"/>
          <p:cNvPicPr preferRelativeResize="0"/>
          <p:nvPr/>
        </p:nvPicPr>
        <p:blipFill rotWithShape="1">
          <a:blip r:embed="rId3">
            <a:alphaModFix/>
          </a:blip>
          <a:srcRect b="0" l="0" r="0" t="0"/>
          <a:stretch/>
        </p:blipFill>
        <p:spPr>
          <a:xfrm>
            <a:off x="11057691" y="315928"/>
            <a:ext cx="900393" cy="878644"/>
          </a:xfrm>
          <a:prstGeom prst="rect">
            <a:avLst/>
          </a:prstGeom>
          <a:noFill/>
          <a:ln>
            <a:noFill/>
          </a:ln>
        </p:spPr>
      </p:pic>
      <p:sp>
        <p:nvSpPr>
          <p:cNvPr id="439" name="Google Shape;439;g3629a2bd747_9_548"/>
          <p:cNvSpPr txBox="1"/>
          <p:nvPr/>
        </p:nvSpPr>
        <p:spPr>
          <a:xfrm>
            <a:off x="11674175" y="6331375"/>
            <a:ext cx="4164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rgbClr val="000000"/>
              </a:buClr>
              <a:buSzPts val="1100"/>
              <a:buFont typeface="Arial"/>
              <a:buNone/>
            </a:pPr>
            <a:r>
              <a:rPr b="0" i="0" lang="es-CO" sz="1600" u="none" cap="none" strike="noStrike">
                <a:solidFill>
                  <a:srgbClr val="000000"/>
                </a:solidFill>
                <a:latin typeface="Arial"/>
                <a:ea typeface="Arial"/>
                <a:cs typeface="Arial"/>
                <a:sym typeface="Arial"/>
              </a:rPr>
              <a:t>12</a:t>
            </a:r>
            <a:endParaRPr b="0" i="0" sz="1600" u="none" cap="none" strike="noStrike">
              <a:solidFill>
                <a:srgbClr val="000000"/>
              </a:solidFill>
              <a:latin typeface="Arial"/>
              <a:ea typeface="Arial"/>
              <a:cs typeface="Arial"/>
              <a:sym typeface="Arial"/>
            </a:endParaRPr>
          </a:p>
        </p:txBody>
      </p:sp>
      <p:sp>
        <p:nvSpPr>
          <p:cNvPr id="440" name="Google Shape;440;g3629a2bd747_9_548"/>
          <p:cNvSpPr/>
          <p:nvPr/>
        </p:nvSpPr>
        <p:spPr>
          <a:xfrm>
            <a:off x="584275" y="339900"/>
            <a:ext cx="5226600" cy="830700"/>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38AA00"/>
              </a:buClr>
              <a:buSzPts val="2800"/>
              <a:buFont typeface="Arial"/>
              <a:buNone/>
            </a:pPr>
            <a:r>
              <a:rPr b="1" i="0" lang="es-CO" sz="2400" u="none" cap="none" strike="noStrike">
                <a:solidFill>
                  <a:srgbClr val="000000"/>
                </a:solidFill>
                <a:latin typeface="Work Sans"/>
                <a:ea typeface="Work Sans"/>
                <a:cs typeface="Work Sans"/>
                <a:sym typeface="Work Sans"/>
              </a:rPr>
              <a:t>Preguntas de empleados</a:t>
            </a:r>
            <a:endParaRPr b="0" i="0" sz="2400" u="none" cap="none" strike="noStrike">
              <a:solidFill>
                <a:srgbClr val="000000"/>
              </a:solidFill>
              <a:latin typeface="Arial"/>
              <a:ea typeface="Arial"/>
              <a:cs typeface="Arial"/>
              <a:sym typeface="Arial"/>
            </a:endParaRPr>
          </a:p>
        </p:txBody>
      </p:sp>
      <p:grpSp>
        <p:nvGrpSpPr>
          <p:cNvPr id="441" name="Google Shape;441;g3629a2bd747_9_548"/>
          <p:cNvGrpSpPr/>
          <p:nvPr/>
        </p:nvGrpSpPr>
        <p:grpSpPr>
          <a:xfrm>
            <a:off x="233912" y="382212"/>
            <a:ext cx="266769" cy="527997"/>
            <a:chOff x="141693" y="266421"/>
            <a:chExt cx="287405" cy="396008"/>
          </a:xfrm>
        </p:grpSpPr>
        <p:cxnSp>
          <p:nvCxnSpPr>
            <p:cNvPr id="442" name="Google Shape;442;g3629a2bd747_9_548"/>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43" name="Google Shape;443;g3629a2bd747_9_548"/>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44" name="Google Shape;444;g3629a2bd747_9_548"/>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45" name="Google Shape;445;g3629a2bd747_9_548"/>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46" name="Google Shape;446;g3629a2bd747_9_548"/>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47" name="Google Shape;447;g3629a2bd747_9_548"/>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48" name="Google Shape;448;g3629a2bd747_9_548"/>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49" name="Google Shape;449;g3629a2bd747_9_548"/>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50" name="Google Shape;450;g3629a2bd747_9_548"/>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51" name="Google Shape;451;g3629a2bd747_9_548"/>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452" name="Google Shape;452;g3629a2bd747_9_548"/>
          <p:cNvSpPr txBox="1"/>
          <p:nvPr/>
        </p:nvSpPr>
        <p:spPr>
          <a:xfrm>
            <a:off x="584275" y="1170600"/>
            <a:ext cx="9603600" cy="4555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200"/>
              </a:spcBef>
              <a:spcAft>
                <a:spcPts val="0"/>
              </a:spcAft>
              <a:buClr>
                <a:srgbClr val="000000"/>
              </a:buClr>
              <a:buSzPts val="1800"/>
              <a:buFont typeface="Arial"/>
              <a:buAutoNum type="arabicPeriod"/>
            </a:pPr>
            <a:r>
              <a:rPr b="1" i="0" lang="es-CO" sz="1800" u="none" cap="none" strike="noStrike">
                <a:solidFill>
                  <a:srgbClr val="000000"/>
                </a:solidFill>
                <a:latin typeface="Arial"/>
                <a:ea typeface="Arial"/>
                <a:cs typeface="Arial"/>
                <a:sym typeface="Arial"/>
              </a:rPr>
              <a:t>¿Cuáles son las tareas que más tiempo le toman en su trabajo diario?</a:t>
            </a:r>
            <a:endParaRPr b="1"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AutoNum type="arabicPeriod"/>
            </a:pPr>
            <a:r>
              <a:rPr b="1" i="0" lang="es-CO" sz="1800" u="none" cap="none" strike="noStrike">
                <a:solidFill>
                  <a:srgbClr val="000000"/>
                </a:solidFill>
                <a:latin typeface="Arial"/>
                <a:ea typeface="Arial"/>
                <a:cs typeface="Arial"/>
                <a:sym typeface="Arial"/>
              </a:rPr>
              <a:t>¿Cómo registra actualmente las ventas o movimientos de productos?</a:t>
            </a:r>
            <a:endParaRPr b="1"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AutoNum type="arabicPeriod"/>
            </a:pPr>
            <a:r>
              <a:rPr b="1" i="0" lang="es-CO" sz="1800" u="none" cap="none" strike="noStrike">
                <a:solidFill>
                  <a:srgbClr val="000000"/>
                </a:solidFill>
                <a:latin typeface="Arial"/>
                <a:ea typeface="Arial"/>
                <a:cs typeface="Arial"/>
                <a:sym typeface="Arial"/>
              </a:rPr>
              <a:t>¿Le gustaría que el sistema facilite el control de caja y facturación?</a:t>
            </a:r>
            <a:endParaRPr b="1"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AutoNum type="arabicPeriod"/>
            </a:pPr>
            <a:r>
              <a:rPr b="1" i="0" lang="es-CO" sz="1800" u="none" cap="none" strike="noStrike">
                <a:solidFill>
                  <a:srgbClr val="000000"/>
                </a:solidFill>
                <a:latin typeface="Arial"/>
                <a:ea typeface="Arial"/>
                <a:cs typeface="Arial"/>
                <a:sym typeface="Arial"/>
              </a:rPr>
              <a:t>¿Con qué frecuencia tiene que revisar el inventario o reponer productos?</a:t>
            </a:r>
            <a:endParaRPr b="1"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AutoNum type="arabicPeriod"/>
            </a:pPr>
            <a:r>
              <a:rPr b="1" i="0" lang="es-CO" sz="1800" u="none" cap="none" strike="noStrike">
                <a:solidFill>
                  <a:srgbClr val="000000"/>
                </a:solidFill>
                <a:latin typeface="Arial"/>
                <a:ea typeface="Arial"/>
                <a:cs typeface="Arial"/>
                <a:sym typeface="Arial"/>
              </a:rPr>
              <a:t>¿Qué problemas ha tenido con la gestión manual de productos o clientes?</a:t>
            </a:r>
            <a:endParaRPr b="1"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AutoNum type="arabicPeriod"/>
            </a:pPr>
            <a:r>
              <a:rPr b="1" i="0" lang="es-CO" sz="1800" u="none" cap="none" strike="noStrike">
                <a:solidFill>
                  <a:srgbClr val="000000"/>
                </a:solidFill>
                <a:latin typeface="Arial"/>
                <a:ea typeface="Arial"/>
                <a:cs typeface="Arial"/>
                <a:sym typeface="Arial"/>
              </a:rPr>
              <a:t>¿Qué tan familiarizado está con el uso de herramientas digitales en el trabajo?</a:t>
            </a:r>
            <a:endParaRPr b="1"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AutoNum type="arabicPeriod"/>
            </a:pPr>
            <a:r>
              <a:rPr b="1" i="0" lang="es-CO" sz="1800" u="none" cap="none" strike="noStrike">
                <a:solidFill>
                  <a:srgbClr val="000000"/>
                </a:solidFill>
                <a:latin typeface="Arial"/>
                <a:ea typeface="Arial"/>
                <a:cs typeface="Arial"/>
                <a:sym typeface="Arial"/>
              </a:rPr>
              <a:t>¿Cree que un sistema con interfaz clara le ayudaría a ser más eficiente?</a:t>
            </a:r>
            <a:endParaRPr b="1"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AutoNum type="arabicPeriod"/>
            </a:pPr>
            <a:r>
              <a:rPr b="1" i="0" lang="es-CO" sz="1800" u="none" cap="none" strike="noStrike">
                <a:solidFill>
                  <a:srgbClr val="000000"/>
                </a:solidFill>
                <a:latin typeface="Arial"/>
                <a:ea typeface="Arial"/>
                <a:cs typeface="Arial"/>
                <a:sym typeface="Arial"/>
              </a:rPr>
              <a:t>¿Qué tipo de notificaciones le serían útiles durante su jornada (alertas de inventario, cambios de turno, etc.)?</a:t>
            </a:r>
            <a:endParaRPr b="1"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AutoNum type="arabicPeriod"/>
            </a:pPr>
            <a:r>
              <a:rPr b="1" i="0" lang="es-CO" sz="1800" u="none" cap="none" strike="noStrike">
                <a:solidFill>
                  <a:srgbClr val="000000"/>
                </a:solidFill>
                <a:latin typeface="Arial"/>
                <a:ea typeface="Arial"/>
                <a:cs typeface="Arial"/>
                <a:sym typeface="Arial"/>
              </a:rPr>
              <a:t>¿Le gustaría que el sistema registre automáticamente sus actividades o tareas asignadas?</a:t>
            </a:r>
            <a:endParaRPr b="1"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AutoNum type="arabicPeriod"/>
            </a:pPr>
            <a:r>
              <a:rPr b="1" i="0" lang="es-CO" sz="1800" u="none" cap="none" strike="noStrike">
                <a:solidFill>
                  <a:srgbClr val="000000"/>
                </a:solidFill>
                <a:latin typeface="Arial"/>
                <a:ea typeface="Arial"/>
                <a:cs typeface="Arial"/>
                <a:sym typeface="Arial"/>
              </a:rPr>
              <a:t>¿Qué funciones considera indispensables para facilitar su trabajo en el supermercado?</a:t>
            </a:r>
            <a:endParaRPr b="1" i="0" sz="18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800"/>
              <a:buFont typeface="Arial"/>
              <a:buNone/>
            </a:pPr>
            <a:r>
              <a:rPr b="1" i="0" lang="es-CO" sz="1800" u="sng" cap="none" strike="noStrike">
                <a:solidFill>
                  <a:schemeClr val="hlink"/>
                </a:solidFill>
                <a:latin typeface="Arial"/>
                <a:ea typeface="Arial"/>
                <a:cs typeface="Arial"/>
                <a:sym typeface="Arial"/>
                <a:hlinkClick r:id="rId4"/>
              </a:rPr>
              <a:t>https://docs.google.com/forms/d/e/1FAIpQLSfPKg3cRVjbQxhjfYY5PL1bNs03l9oqnynJGTT9kDWbfXxkew/viewform?usp=header </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descr="Logotipo&#10;&#10;Descripción generada automáticamente" id="457" name="Google Shape;457;g3629a2bd747_9_568"/>
          <p:cNvPicPr preferRelativeResize="0"/>
          <p:nvPr/>
        </p:nvPicPr>
        <p:blipFill rotWithShape="1">
          <a:blip r:embed="rId3">
            <a:alphaModFix/>
          </a:blip>
          <a:srcRect b="0" l="0" r="0" t="0"/>
          <a:stretch/>
        </p:blipFill>
        <p:spPr>
          <a:xfrm>
            <a:off x="11057691" y="315928"/>
            <a:ext cx="900393" cy="878644"/>
          </a:xfrm>
          <a:prstGeom prst="rect">
            <a:avLst/>
          </a:prstGeom>
          <a:noFill/>
          <a:ln>
            <a:noFill/>
          </a:ln>
        </p:spPr>
      </p:pic>
      <p:sp>
        <p:nvSpPr>
          <p:cNvPr id="458" name="Google Shape;458;g3629a2bd747_9_568"/>
          <p:cNvSpPr txBox="1"/>
          <p:nvPr/>
        </p:nvSpPr>
        <p:spPr>
          <a:xfrm>
            <a:off x="500650" y="6098075"/>
            <a:ext cx="11223000" cy="379800"/>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67"/>
              <a:buFont typeface="Arial"/>
              <a:buNone/>
            </a:pPr>
            <a:r>
              <a:t/>
            </a:r>
            <a:endParaRPr b="0" i="1" sz="1867" u="none" cap="none" strike="noStrike">
              <a:solidFill>
                <a:schemeClr val="dk1"/>
              </a:solidFill>
              <a:latin typeface="Calibri"/>
              <a:ea typeface="Calibri"/>
              <a:cs typeface="Calibri"/>
              <a:sym typeface="Calibri"/>
            </a:endParaRPr>
          </a:p>
        </p:txBody>
      </p:sp>
      <p:sp>
        <p:nvSpPr>
          <p:cNvPr id="459" name="Google Shape;459;g3629a2bd747_9_568"/>
          <p:cNvSpPr/>
          <p:nvPr/>
        </p:nvSpPr>
        <p:spPr>
          <a:xfrm>
            <a:off x="584275" y="339900"/>
            <a:ext cx="5226600" cy="830700"/>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38AA00"/>
              </a:buClr>
              <a:buSzPts val="2800"/>
              <a:buFont typeface="Arial"/>
              <a:buNone/>
            </a:pPr>
            <a:r>
              <a:rPr b="1" i="0" lang="es-CO" sz="2400" u="none" cap="none" strike="noStrike">
                <a:solidFill>
                  <a:schemeClr val="dk1"/>
                </a:solidFill>
                <a:latin typeface="Work Sans"/>
                <a:ea typeface="Work Sans"/>
                <a:cs typeface="Work Sans"/>
                <a:sym typeface="Work Sans"/>
              </a:rPr>
              <a:t>Preguntas de usuario</a:t>
            </a:r>
            <a:endParaRPr b="0" i="0" sz="2400" u="none" cap="none" strike="noStrike">
              <a:solidFill>
                <a:schemeClr val="dk1"/>
              </a:solidFill>
              <a:latin typeface="Arial"/>
              <a:ea typeface="Arial"/>
              <a:cs typeface="Arial"/>
              <a:sym typeface="Arial"/>
            </a:endParaRPr>
          </a:p>
        </p:txBody>
      </p:sp>
      <p:grpSp>
        <p:nvGrpSpPr>
          <p:cNvPr id="460" name="Google Shape;460;g3629a2bd747_9_568"/>
          <p:cNvGrpSpPr/>
          <p:nvPr/>
        </p:nvGrpSpPr>
        <p:grpSpPr>
          <a:xfrm>
            <a:off x="233912" y="382212"/>
            <a:ext cx="266769" cy="527997"/>
            <a:chOff x="141693" y="266421"/>
            <a:chExt cx="287405" cy="396008"/>
          </a:xfrm>
        </p:grpSpPr>
        <p:cxnSp>
          <p:nvCxnSpPr>
            <p:cNvPr id="461" name="Google Shape;461;g3629a2bd747_9_568"/>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62" name="Google Shape;462;g3629a2bd747_9_568"/>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63" name="Google Shape;463;g3629a2bd747_9_568"/>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64" name="Google Shape;464;g3629a2bd747_9_568"/>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65" name="Google Shape;465;g3629a2bd747_9_568"/>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66" name="Google Shape;466;g3629a2bd747_9_568"/>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67" name="Google Shape;467;g3629a2bd747_9_568"/>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68" name="Google Shape;468;g3629a2bd747_9_568"/>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69" name="Google Shape;469;g3629a2bd747_9_568"/>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70" name="Google Shape;470;g3629a2bd747_9_568"/>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471" name="Google Shape;471;g3629a2bd747_9_568"/>
          <p:cNvSpPr txBox="1"/>
          <p:nvPr/>
        </p:nvSpPr>
        <p:spPr>
          <a:xfrm>
            <a:off x="584275" y="1170600"/>
            <a:ext cx="9603600" cy="3744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200"/>
              </a:spcBef>
              <a:spcAft>
                <a:spcPts val="0"/>
              </a:spcAft>
              <a:buClr>
                <a:schemeClr val="dk1"/>
              </a:buClr>
              <a:buSzPts val="1800"/>
              <a:buFont typeface="Arial"/>
              <a:buAutoNum type="arabicPeriod"/>
            </a:pPr>
            <a:r>
              <a:rPr b="1" i="0" lang="es-CO" sz="1800" u="none" cap="none" strike="noStrike">
                <a:solidFill>
                  <a:schemeClr val="dk1"/>
                </a:solidFill>
                <a:latin typeface="Arial"/>
                <a:ea typeface="Arial"/>
                <a:cs typeface="Arial"/>
                <a:sym typeface="Arial"/>
              </a:rPr>
              <a:t>¿Con qué frecuencia realiza compras o gestiones en Mercapleno?</a:t>
            </a:r>
            <a:endParaRPr b="1"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AutoNum type="arabicPeriod"/>
            </a:pPr>
            <a:r>
              <a:rPr b="1" i="0" lang="es-CO" sz="1800" u="none" cap="none" strike="noStrike">
                <a:solidFill>
                  <a:schemeClr val="dk1"/>
                </a:solidFill>
                <a:latin typeface="Arial"/>
                <a:ea typeface="Arial"/>
                <a:cs typeface="Arial"/>
                <a:sym typeface="Arial"/>
              </a:rPr>
              <a:t>¿Prefiere usar el sistema desde el celular, una computadora o ambos?</a:t>
            </a:r>
            <a:endParaRPr b="1"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AutoNum type="arabicPeriod"/>
            </a:pPr>
            <a:r>
              <a:rPr b="1" i="0" lang="es-CO" sz="1800" u="none" cap="none" strike="noStrike">
                <a:solidFill>
                  <a:schemeClr val="dk1"/>
                </a:solidFill>
                <a:latin typeface="Arial"/>
                <a:ea typeface="Arial"/>
                <a:cs typeface="Arial"/>
                <a:sym typeface="Arial"/>
              </a:rPr>
              <a:t>¿Qué tan importante es para usted que el sistema sea rápido y fácil de usar?</a:t>
            </a:r>
            <a:endParaRPr b="1"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AutoNum type="arabicPeriod"/>
            </a:pPr>
            <a:r>
              <a:rPr b="1" i="0" lang="es-CO" sz="1800" u="none" cap="none" strike="noStrike">
                <a:solidFill>
                  <a:schemeClr val="dk1"/>
                </a:solidFill>
                <a:latin typeface="Arial"/>
                <a:ea typeface="Arial"/>
                <a:cs typeface="Arial"/>
                <a:sym typeface="Arial"/>
              </a:rPr>
              <a:t>¿Le gustaría poder ver el historial de compras o transacciones realizadas?</a:t>
            </a:r>
            <a:endParaRPr b="1"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AutoNum type="arabicPeriod"/>
            </a:pPr>
            <a:r>
              <a:rPr b="1" i="0" lang="es-CO" sz="1800" u="none" cap="none" strike="noStrike">
                <a:solidFill>
                  <a:schemeClr val="dk1"/>
                </a:solidFill>
                <a:latin typeface="Arial"/>
                <a:ea typeface="Arial"/>
                <a:cs typeface="Arial"/>
                <a:sym typeface="Arial"/>
              </a:rPr>
              <a:t>¿Desea recibir promociones personalizadas según sus compras anteriores?</a:t>
            </a:r>
            <a:endParaRPr b="1"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AutoNum type="arabicPeriod"/>
            </a:pPr>
            <a:r>
              <a:rPr b="1" i="0" lang="es-CO" sz="1800" u="none" cap="none" strike="noStrike">
                <a:solidFill>
                  <a:schemeClr val="dk1"/>
                </a:solidFill>
                <a:latin typeface="Arial"/>
                <a:ea typeface="Arial"/>
                <a:cs typeface="Arial"/>
                <a:sym typeface="Arial"/>
              </a:rPr>
              <a:t>¿Qué método de pago le resulta más cómodo?</a:t>
            </a:r>
            <a:endParaRPr b="1"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AutoNum type="arabicPeriod"/>
            </a:pPr>
            <a:r>
              <a:rPr b="1" i="0" lang="es-CO" sz="1800" u="none" cap="none" strike="noStrike">
                <a:solidFill>
                  <a:schemeClr val="dk1"/>
                </a:solidFill>
                <a:latin typeface="Arial"/>
                <a:ea typeface="Arial"/>
                <a:cs typeface="Arial"/>
                <a:sym typeface="Arial"/>
              </a:rPr>
              <a:t>¿Le gustaría poder hacer pedidos desde casa para recoger en tienda o recibir a domicilio?</a:t>
            </a:r>
            <a:endParaRPr b="1"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AutoNum type="arabicPeriod"/>
            </a:pPr>
            <a:r>
              <a:rPr b="1" i="0" lang="es-CO" sz="1800" u="none" cap="none" strike="noStrike">
                <a:solidFill>
                  <a:schemeClr val="dk1"/>
                </a:solidFill>
                <a:latin typeface="Arial"/>
                <a:ea typeface="Arial"/>
                <a:cs typeface="Arial"/>
                <a:sym typeface="Arial"/>
              </a:rPr>
              <a:t>¿Qué tan útil le parecería tener una función de búsqueda avanzada de productos?</a:t>
            </a:r>
            <a:endParaRPr b="1"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AutoNum type="arabicPeriod"/>
            </a:pPr>
            <a:r>
              <a:rPr b="1" i="0" lang="es-CO" sz="1800" u="none" cap="none" strike="noStrike">
                <a:solidFill>
                  <a:schemeClr val="dk1"/>
                </a:solidFill>
                <a:latin typeface="Arial"/>
                <a:ea typeface="Arial"/>
                <a:cs typeface="Arial"/>
                <a:sym typeface="Arial"/>
              </a:rPr>
              <a:t>¿Qué problemas ha tenido antes al comprar o interactuar con sistemas similares?</a:t>
            </a:r>
            <a:endParaRPr b="1"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AutoNum type="arabicPeriod"/>
            </a:pPr>
            <a:r>
              <a:rPr b="1" i="0" lang="es-CO" sz="1800" u="none" cap="none" strike="noStrike">
                <a:solidFill>
                  <a:schemeClr val="dk1"/>
                </a:solidFill>
                <a:latin typeface="Arial"/>
                <a:ea typeface="Arial"/>
                <a:cs typeface="Arial"/>
                <a:sym typeface="Arial"/>
              </a:rPr>
              <a:t>¿Qué características considera esenciales en un sistema como este?</a:t>
            </a:r>
            <a:endParaRPr b="0" i="0" sz="1800" u="none" cap="none" strike="noStrike">
              <a:solidFill>
                <a:schemeClr val="dk1"/>
              </a:solidFill>
              <a:latin typeface="Calibri"/>
              <a:ea typeface="Calibri"/>
              <a:cs typeface="Calibri"/>
              <a:sym typeface="Calibri"/>
            </a:endParaRPr>
          </a:p>
        </p:txBody>
      </p:sp>
      <p:sp>
        <p:nvSpPr>
          <p:cNvPr id="472" name="Google Shape;472;g3629a2bd747_9_568"/>
          <p:cNvSpPr txBox="1"/>
          <p:nvPr/>
        </p:nvSpPr>
        <p:spPr>
          <a:xfrm>
            <a:off x="11674175" y="6331375"/>
            <a:ext cx="4164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chemeClr val="dk1"/>
              </a:buClr>
              <a:buSzPts val="1100"/>
              <a:buFont typeface="Arial"/>
              <a:buNone/>
            </a:pPr>
            <a:r>
              <a:rPr b="0" i="0" lang="es-CO" sz="1600" u="none" cap="none" strike="noStrike">
                <a:solidFill>
                  <a:schemeClr val="dk1"/>
                </a:solidFill>
                <a:latin typeface="Arial"/>
                <a:ea typeface="Arial"/>
                <a:cs typeface="Arial"/>
                <a:sym typeface="Arial"/>
              </a:rPr>
              <a:t>13</a:t>
            </a:r>
            <a:endParaRPr b="0" i="0" sz="1600" u="none" cap="none" strike="noStrike">
              <a:solidFill>
                <a:schemeClr val="dk1"/>
              </a:solidFill>
              <a:latin typeface="Arial"/>
              <a:ea typeface="Arial"/>
              <a:cs typeface="Arial"/>
              <a:sym typeface="Arial"/>
            </a:endParaRPr>
          </a:p>
        </p:txBody>
      </p:sp>
      <p:sp>
        <p:nvSpPr>
          <p:cNvPr id="473" name="Google Shape;473;g3629a2bd747_9_568">
            <a:hlinkClick r:id="rId4"/>
          </p:cNvPr>
          <p:cNvSpPr txBox="1"/>
          <p:nvPr/>
        </p:nvSpPr>
        <p:spPr>
          <a:xfrm>
            <a:off x="584275" y="5051375"/>
            <a:ext cx="8778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CO" sz="1800" u="sng" cap="none" strike="noStrike">
                <a:solidFill>
                  <a:schemeClr val="hlink"/>
                </a:solidFill>
                <a:latin typeface="Arial"/>
                <a:ea typeface="Arial"/>
                <a:cs typeface="Arial"/>
                <a:sym typeface="Arial"/>
                <a:hlinkClick r:id="rId5"/>
              </a:rPr>
              <a:t>https://docs.google.com/forms/d/e/1FAIpQLSfUj4EXgMCQh3YXhk4kzIe-KF9IHW6SBz5l4k759h3iijiBWg/viewform?usp=header</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3629a2bd747_9_588"/>
          <p:cNvSpPr txBox="1"/>
          <p:nvPr/>
        </p:nvSpPr>
        <p:spPr>
          <a:xfrm>
            <a:off x="626325" y="128775"/>
            <a:ext cx="21945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s-CO" sz="4600" u="none" cap="none" strike="noStrike">
                <a:solidFill>
                  <a:schemeClr val="dk1"/>
                </a:solidFill>
                <a:latin typeface="Arial"/>
                <a:ea typeface="Arial"/>
                <a:cs typeface="Arial"/>
                <a:sym typeface="Arial"/>
              </a:rPr>
              <a:t>BPMN</a:t>
            </a:r>
            <a:endParaRPr b="0" i="0" sz="4400" u="none" cap="none" strike="noStrike">
              <a:solidFill>
                <a:schemeClr val="dk1"/>
              </a:solidFill>
              <a:latin typeface="Arial"/>
              <a:ea typeface="Arial"/>
              <a:cs typeface="Arial"/>
              <a:sym typeface="Arial"/>
            </a:endParaRPr>
          </a:p>
        </p:txBody>
      </p:sp>
      <p:sp>
        <p:nvSpPr>
          <p:cNvPr id="480" name="Google Shape;480;g3629a2bd747_9_588"/>
          <p:cNvSpPr txBox="1"/>
          <p:nvPr/>
        </p:nvSpPr>
        <p:spPr>
          <a:xfrm>
            <a:off x="4975401" y="606075"/>
            <a:ext cx="2606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chemeClr val="dk1"/>
              </a:buClr>
              <a:buSzPts val="1100"/>
              <a:buFont typeface="Arial"/>
              <a:buNone/>
            </a:pPr>
            <a:r>
              <a:rPr b="0" i="0" lang="es-CO" sz="1800" u="none" cap="none" strike="noStrike">
                <a:solidFill>
                  <a:schemeClr val="dk1"/>
                </a:solidFill>
                <a:latin typeface="Arial"/>
                <a:ea typeface="Arial"/>
                <a:cs typeface="Arial"/>
                <a:sym typeface="Arial"/>
              </a:rPr>
              <a:t>Manejo del Inventario</a:t>
            </a:r>
            <a:endParaRPr b="0" i="0" sz="1800" u="none" cap="none" strike="noStrike">
              <a:solidFill>
                <a:schemeClr val="dk1"/>
              </a:solidFill>
              <a:latin typeface="Arial"/>
              <a:ea typeface="Arial"/>
              <a:cs typeface="Arial"/>
              <a:sym typeface="Arial"/>
            </a:endParaRPr>
          </a:p>
        </p:txBody>
      </p:sp>
      <p:sp>
        <p:nvSpPr>
          <p:cNvPr id="481" name="Google Shape;481;g3629a2bd747_9_588"/>
          <p:cNvSpPr txBox="1"/>
          <p:nvPr/>
        </p:nvSpPr>
        <p:spPr>
          <a:xfrm>
            <a:off x="11775600" y="6519300"/>
            <a:ext cx="4164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chemeClr val="dk1"/>
              </a:buClr>
              <a:buSzPts val="1100"/>
              <a:buFont typeface="Arial"/>
              <a:buNone/>
            </a:pPr>
            <a:r>
              <a:rPr b="0" i="0" lang="es-CO" sz="1600" u="none" cap="none" strike="noStrike">
                <a:solidFill>
                  <a:schemeClr val="dk1"/>
                </a:solidFill>
                <a:latin typeface="Arial"/>
                <a:ea typeface="Arial"/>
                <a:cs typeface="Arial"/>
                <a:sym typeface="Arial"/>
              </a:rPr>
              <a:t>14</a:t>
            </a:r>
            <a:endParaRPr b="0" i="0" sz="1600" u="none" cap="none" strike="noStrike">
              <a:solidFill>
                <a:schemeClr val="dk1"/>
              </a:solidFill>
              <a:latin typeface="Arial"/>
              <a:ea typeface="Arial"/>
              <a:cs typeface="Arial"/>
              <a:sym typeface="Arial"/>
            </a:endParaRPr>
          </a:p>
        </p:txBody>
      </p:sp>
      <p:pic>
        <p:nvPicPr>
          <p:cNvPr id="482" name="Google Shape;482;g3629a2bd747_9_588"/>
          <p:cNvPicPr preferRelativeResize="0"/>
          <p:nvPr/>
        </p:nvPicPr>
        <p:blipFill rotWithShape="1">
          <a:blip r:embed="rId3">
            <a:alphaModFix/>
          </a:blip>
          <a:srcRect b="0" l="0" r="0" t="0"/>
          <a:stretch/>
        </p:blipFill>
        <p:spPr>
          <a:xfrm>
            <a:off x="0" y="1157421"/>
            <a:ext cx="11859500" cy="561045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3629a2bd747_9_596"/>
          <p:cNvSpPr txBox="1"/>
          <p:nvPr/>
        </p:nvSpPr>
        <p:spPr>
          <a:xfrm>
            <a:off x="5235550" y="657500"/>
            <a:ext cx="2104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chemeClr val="dk1"/>
              </a:buClr>
              <a:buSzPts val="1100"/>
              <a:buFont typeface="Arial"/>
              <a:buNone/>
            </a:pPr>
            <a:r>
              <a:rPr b="0" i="0" lang="es-CO" sz="1800" u="none" cap="none" strike="noStrike">
                <a:solidFill>
                  <a:schemeClr val="dk1"/>
                </a:solidFill>
                <a:latin typeface="Arial"/>
                <a:ea typeface="Arial"/>
                <a:cs typeface="Arial"/>
                <a:sym typeface="Arial"/>
              </a:rPr>
              <a:t>Manejo de ventas</a:t>
            </a:r>
            <a:endParaRPr b="0" i="0" sz="1800" u="none" cap="none" strike="noStrike">
              <a:solidFill>
                <a:schemeClr val="dk1"/>
              </a:solidFill>
              <a:latin typeface="Arial"/>
              <a:ea typeface="Arial"/>
              <a:cs typeface="Arial"/>
              <a:sym typeface="Arial"/>
            </a:endParaRPr>
          </a:p>
        </p:txBody>
      </p:sp>
      <p:sp>
        <p:nvSpPr>
          <p:cNvPr id="489" name="Google Shape;489;g3629a2bd747_9_596"/>
          <p:cNvSpPr txBox="1"/>
          <p:nvPr/>
        </p:nvSpPr>
        <p:spPr>
          <a:xfrm>
            <a:off x="128750" y="6428050"/>
            <a:ext cx="12040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chemeClr val="dk1"/>
              </a:buClr>
              <a:buSzPts val="1100"/>
              <a:buFont typeface="Arial"/>
              <a:buNone/>
            </a:pPr>
            <a:r>
              <a:rPr b="0" i="0" lang="es-CO" sz="1100" u="sng" cap="none" strike="noStrike">
                <a:solidFill>
                  <a:schemeClr val="hlink"/>
                </a:solidFill>
                <a:latin typeface="Arial"/>
                <a:ea typeface="Arial"/>
                <a:cs typeface="Arial"/>
                <a:sym typeface="Arial"/>
                <a:hlinkClick r:id="rId3"/>
              </a:rPr>
              <a:t>BPMN(problemas)</a:t>
            </a:r>
            <a:r>
              <a:rPr b="0" i="0" lang="es-CO" sz="1600" u="none" cap="none" strike="noStrike">
                <a:solidFill>
                  <a:schemeClr val="dk1"/>
                </a:solidFill>
                <a:latin typeface="Arial"/>
                <a:ea typeface="Arial"/>
                <a:cs typeface="Arial"/>
                <a:sym typeface="Arial"/>
              </a:rPr>
              <a:t>   /      </a:t>
            </a:r>
            <a:r>
              <a:rPr b="0" i="0" lang="es-CO" sz="1100" u="sng" cap="none" strike="noStrike">
                <a:solidFill>
                  <a:schemeClr val="hlink"/>
                </a:solidFill>
                <a:latin typeface="Arial"/>
                <a:ea typeface="Arial"/>
                <a:cs typeface="Arial"/>
                <a:sym typeface="Arial"/>
                <a:hlinkClick r:id="rId4"/>
              </a:rPr>
              <a:t>https://soysena-my.sharepoint.com/:f:/g/personal/jefeson_bernal_soy_sena_edu_co/Eox1aQ1zZVJDolHmhf8LyuwBAAnA9CEJ_AaRzpcT9WvqEQ?e=tB4TC7</a:t>
            </a:r>
            <a:endParaRPr b="0" i="0" sz="1100" u="none" cap="none" strike="noStrike">
              <a:solidFill>
                <a:schemeClr val="dk1"/>
              </a:solidFill>
              <a:latin typeface="Arial"/>
              <a:ea typeface="Arial"/>
              <a:cs typeface="Arial"/>
              <a:sym typeface="Arial"/>
            </a:endParaRPr>
          </a:p>
        </p:txBody>
      </p:sp>
      <p:sp>
        <p:nvSpPr>
          <p:cNvPr id="490" name="Google Shape;490;g3629a2bd747_9_596"/>
          <p:cNvSpPr txBox="1"/>
          <p:nvPr/>
        </p:nvSpPr>
        <p:spPr>
          <a:xfrm>
            <a:off x="11775600" y="6506425"/>
            <a:ext cx="4164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chemeClr val="dk1"/>
              </a:buClr>
              <a:buSzPts val="1100"/>
              <a:buFont typeface="Arial"/>
              <a:buNone/>
            </a:pPr>
            <a:r>
              <a:rPr b="0" i="0" lang="es-CO" sz="1600" u="none" cap="none" strike="noStrike">
                <a:solidFill>
                  <a:schemeClr val="dk1"/>
                </a:solidFill>
                <a:latin typeface="Arial"/>
                <a:ea typeface="Arial"/>
                <a:cs typeface="Arial"/>
                <a:sym typeface="Arial"/>
              </a:rPr>
              <a:t>15</a:t>
            </a:r>
            <a:endParaRPr b="0" i="0" sz="1600" u="none" cap="none" strike="noStrike">
              <a:solidFill>
                <a:schemeClr val="dk1"/>
              </a:solidFill>
              <a:latin typeface="Arial"/>
              <a:ea typeface="Arial"/>
              <a:cs typeface="Arial"/>
              <a:sym typeface="Arial"/>
            </a:endParaRPr>
          </a:p>
        </p:txBody>
      </p:sp>
      <p:pic>
        <p:nvPicPr>
          <p:cNvPr id="491" name="Google Shape;491;g3629a2bd747_9_596"/>
          <p:cNvPicPr preferRelativeResize="0"/>
          <p:nvPr/>
        </p:nvPicPr>
        <p:blipFill rotWithShape="1">
          <a:blip r:embed="rId5">
            <a:alphaModFix/>
          </a:blip>
          <a:srcRect b="0" l="0" r="0" t="0"/>
          <a:stretch/>
        </p:blipFill>
        <p:spPr>
          <a:xfrm>
            <a:off x="17175" y="1245166"/>
            <a:ext cx="12192000" cy="518288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7"/>
          <p:cNvSpPr txBox="1"/>
          <p:nvPr/>
        </p:nvSpPr>
        <p:spPr>
          <a:xfrm>
            <a:off x="1299264" y="435567"/>
            <a:ext cx="3372000" cy="66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733"/>
              <a:buFont typeface="Arial"/>
              <a:buNone/>
            </a:pPr>
            <a:r>
              <a:rPr b="1" i="0" lang="es-CO" sz="3733" u="none" cap="none" strike="noStrike">
                <a:solidFill>
                  <a:srgbClr val="00324D"/>
                </a:solidFill>
                <a:latin typeface="Work Sans"/>
                <a:ea typeface="Work Sans"/>
                <a:cs typeface="Work Sans"/>
                <a:sym typeface="Work Sans"/>
              </a:rPr>
              <a:t>CONTENIDO</a:t>
            </a:r>
            <a:endParaRPr b="0" i="0" sz="1400" u="none" cap="none" strike="noStrike">
              <a:solidFill>
                <a:srgbClr val="000000"/>
              </a:solidFill>
              <a:latin typeface="Arial"/>
              <a:ea typeface="Arial"/>
              <a:cs typeface="Arial"/>
              <a:sym typeface="Arial"/>
            </a:endParaRPr>
          </a:p>
        </p:txBody>
      </p:sp>
      <p:sp>
        <p:nvSpPr>
          <p:cNvPr id="201" name="Google Shape;201;p7"/>
          <p:cNvSpPr/>
          <p:nvPr/>
        </p:nvSpPr>
        <p:spPr>
          <a:xfrm>
            <a:off x="1660500" y="1052021"/>
            <a:ext cx="1698900" cy="60900"/>
          </a:xfrm>
          <a:prstGeom prst="rect">
            <a:avLst/>
          </a:prstGeom>
          <a:solidFill>
            <a:srgbClr val="82DE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39A900"/>
              </a:solidFill>
              <a:latin typeface="Calibri"/>
              <a:ea typeface="Calibri"/>
              <a:cs typeface="Calibri"/>
              <a:sym typeface="Calibri"/>
            </a:endParaRPr>
          </a:p>
        </p:txBody>
      </p:sp>
      <p:sp>
        <p:nvSpPr>
          <p:cNvPr id="202" name="Google Shape;202;p7"/>
          <p:cNvSpPr txBox="1"/>
          <p:nvPr/>
        </p:nvSpPr>
        <p:spPr>
          <a:xfrm>
            <a:off x="1334652" y="86432"/>
            <a:ext cx="2234400" cy="50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67"/>
              <a:buFont typeface="Arial"/>
              <a:buNone/>
            </a:pPr>
            <a:r>
              <a:rPr b="0" i="0" lang="es-CO" sz="2667" u="none" cap="none" strike="noStrike">
                <a:solidFill>
                  <a:srgbClr val="00324D"/>
                </a:solidFill>
                <a:latin typeface="Work Sans"/>
                <a:ea typeface="Work Sans"/>
                <a:cs typeface="Work Sans"/>
                <a:sym typeface="Work Sans"/>
              </a:rPr>
              <a:t>TABLA DE</a:t>
            </a:r>
            <a:endParaRPr b="0" i="0" sz="1400" u="none" cap="none" strike="noStrike">
              <a:solidFill>
                <a:srgbClr val="000000"/>
              </a:solidFill>
              <a:latin typeface="Arial"/>
              <a:ea typeface="Arial"/>
              <a:cs typeface="Arial"/>
              <a:sym typeface="Arial"/>
            </a:endParaRPr>
          </a:p>
        </p:txBody>
      </p:sp>
      <p:cxnSp>
        <p:nvCxnSpPr>
          <p:cNvPr id="203" name="Google Shape;203;p7"/>
          <p:cNvCxnSpPr>
            <a:endCxn id="204" idx="1"/>
          </p:cNvCxnSpPr>
          <p:nvPr/>
        </p:nvCxnSpPr>
        <p:spPr>
          <a:xfrm>
            <a:off x="415177" y="6473425"/>
            <a:ext cx="11259000" cy="27300"/>
          </a:xfrm>
          <a:prstGeom prst="straightConnector1">
            <a:avLst/>
          </a:prstGeom>
          <a:noFill/>
          <a:ln cap="flat" cmpd="sng" w="12700">
            <a:solidFill>
              <a:srgbClr val="39A900"/>
            </a:solidFill>
            <a:prstDash val="solid"/>
            <a:miter lim="800000"/>
            <a:headEnd len="sm" w="sm" type="none"/>
            <a:tailEnd len="sm" w="sm" type="none"/>
          </a:ln>
          <a:effectLst>
            <a:outerShdw sx="1000" rotWithShape="0" dist="20000" sy="1000">
              <a:srgbClr val="000000"/>
            </a:outerShdw>
          </a:effectLst>
        </p:spPr>
      </p:cxnSp>
      <p:grpSp>
        <p:nvGrpSpPr>
          <p:cNvPr id="205" name="Google Shape;205;p7"/>
          <p:cNvGrpSpPr/>
          <p:nvPr/>
        </p:nvGrpSpPr>
        <p:grpSpPr>
          <a:xfrm>
            <a:off x="233911" y="72255"/>
            <a:ext cx="266743" cy="528011"/>
            <a:chOff x="141693" y="266421"/>
            <a:chExt cx="287374" cy="396008"/>
          </a:xfrm>
        </p:grpSpPr>
        <p:cxnSp>
          <p:nvCxnSpPr>
            <p:cNvPr id="206" name="Google Shape;206;p7"/>
            <p:cNvCxnSpPr/>
            <p:nvPr/>
          </p:nvCxnSpPr>
          <p:spPr>
            <a:xfrm>
              <a:off x="141698" y="662429"/>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07" name="Google Shape;207;p7"/>
            <p:cNvCxnSpPr/>
            <p:nvPr/>
          </p:nvCxnSpPr>
          <p:spPr>
            <a:xfrm>
              <a:off x="141697" y="618363"/>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08" name="Google Shape;208;p7"/>
            <p:cNvCxnSpPr/>
            <p:nvPr/>
          </p:nvCxnSpPr>
          <p:spPr>
            <a:xfrm>
              <a:off x="141697" y="573093"/>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09" name="Google Shape;209;p7"/>
            <p:cNvCxnSpPr/>
            <p:nvPr/>
          </p:nvCxnSpPr>
          <p:spPr>
            <a:xfrm>
              <a:off x="141696" y="529027"/>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10" name="Google Shape;210;p7"/>
            <p:cNvCxnSpPr/>
            <p:nvPr/>
          </p:nvCxnSpPr>
          <p:spPr>
            <a:xfrm>
              <a:off x="141696" y="488965"/>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11" name="Google Shape;211;p7"/>
            <p:cNvCxnSpPr/>
            <p:nvPr/>
          </p:nvCxnSpPr>
          <p:spPr>
            <a:xfrm>
              <a:off x="141695" y="444899"/>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12" name="Google Shape;212;p7"/>
            <p:cNvCxnSpPr/>
            <p:nvPr/>
          </p:nvCxnSpPr>
          <p:spPr>
            <a:xfrm>
              <a:off x="141695" y="401282"/>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13" name="Google Shape;213;p7"/>
            <p:cNvCxnSpPr/>
            <p:nvPr/>
          </p:nvCxnSpPr>
          <p:spPr>
            <a:xfrm>
              <a:off x="141694" y="357216"/>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14" name="Google Shape;214;p7"/>
            <p:cNvCxnSpPr/>
            <p:nvPr/>
          </p:nvCxnSpPr>
          <p:spPr>
            <a:xfrm>
              <a:off x="141694" y="310487"/>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215" name="Google Shape;215;p7"/>
            <p:cNvCxnSpPr/>
            <p:nvPr/>
          </p:nvCxnSpPr>
          <p:spPr>
            <a:xfrm>
              <a:off x="141693" y="266421"/>
              <a:ext cx="287369"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216" name="Google Shape;216;p7"/>
          <p:cNvSpPr/>
          <p:nvPr/>
        </p:nvSpPr>
        <p:spPr>
          <a:xfrm>
            <a:off x="1663284" y="1720105"/>
            <a:ext cx="2749500" cy="364500"/>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3F3F3F"/>
              </a:buClr>
              <a:buSzPts val="1867"/>
              <a:buFont typeface="Arial"/>
              <a:buNone/>
            </a:pPr>
            <a:r>
              <a:rPr b="0" i="0" lang="es-CO" sz="1867" u="none" cap="none" strike="noStrike">
                <a:solidFill>
                  <a:srgbClr val="3F3F3F"/>
                </a:solidFill>
                <a:latin typeface="Work Sans"/>
                <a:ea typeface="Work Sans"/>
                <a:cs typeface="Work Sans"/>
                <a:sym typeface="Work Sans"/>
              </a:rPr>
              <a:t>Planteamiento del problema</a:t>
            </a:r>
            <a:endParaRPr b="0" i="0" sz="1400" u="none" cap="none" strike="noStrike">
              <a:solidFill>
                <a:srgbClr val="000000"/>
              </a:solidFill>
              <a:latin typeface="Arial"/>
              <a:ea typeface="Arial"/>
              <a:cs typeface="Arial"/>
              <a:sym typeface="Arial"/>
            </a:endParaRPr>
          </a:p>
        </p:txBody>
      </p:sp>
      <p:sp>
        <p:nvSpPr>
          <p:cNvPr id="217" name="Google Shape;217;p7"/>
          <p:cNvSpPr txBox="1"/>
          <p:nvPr/>
        </p:nvSpPr>
        <p:spPr>
          <a:xfrm rot="-5400000">
            <a:off x="-615018" y="1846222"/>
            <a:ext cx="1986500" cy="2308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pic>
        <p:nvPicPr>
          <p:cNvPr id="218" name="Google Shape;218;p7"/>
          <p:cNvPicPr preferRelativeResize="0"/>
          <p:nvPr/>
        </p:nvPicPr>
        <p:blipFill rotWithShape="1">
          <a:blip r:embed="rId3">
            <a:alphaModFix/>
          </a:blip>
          <a:srcRect b="0" l="0" r="0" t="0"/>
          <a:stretch/>
        </p:blipFill>
        <p:spPr>
          <a:xfrm>
            <a:off x="764788" y="5008155"/>
            <a:ext cx="814792" cy="749022"/>
          </a:xfrm>
          <a:prstGeom prst="rect">
            <a:avLst/>
          </a:prstGeom>
          <a:noFill/>
          <a:ln>
            <a:noFill/>
          </a:ln>
          <a:effectLst>
            <a:outerShdw blurRad="50800" rotWithShape="0" algn="tl" dir="2700000" dist="38100">
              <a:srgbClr val="000000">
                <a:alpha val="40000"/>
              </a:srgbClr>
            </a:outerShdw>
          </a:effectLst>
        </p:spPr>
      </p:pic>
      <p:sp>
        <p:nvSpPr>
          <p:cNvPr id="219" name="Google Shape;219;p7"/>
          <p:cNvSpPr/>
          <p:nvPr/>
        </p:nvSpPr>
        <p:spPr>
          <a:xfrm>
            <a:off x="683700" y="4954462"/>
            <a:ext cx="953700" cy="856200"/>
          </a:xfrm>
          <a:prstGeom prst="rect">
            <a:avLst/>
          </a:prstGeom>
          <a:noFill/>
          <a:ln cap="flat" cmpd="sng" w="19050">
            <a:solidFill>
              <a:srgbClr val="385C57"/>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220" name="Google Shape;220;p7"/>
          <p:cNvSpPr/>
          <p:nvPr/>
        </p:nvSpPr>
        <p:spPr>
          <a:xfrm>
            <a:off x="810173" y="5047497"/>
            <a:ext cx="724200" cy="670500"/>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2800"/>
              <a:buFont typeface="Arial"/>
              <a:buNone/>
            </a:pPr>
            <a:r>
              <a:rPr b="1" i="0" lang="es-CO" sz="2800" u="none" cap="none" strike="noStrike">
                <a:solidFill>
                  <a:schemeClr val="lt1"/>
                </a:solidFill>
                <a:latin typeface="Work Sans"/>
                <a:ea typeface="Work Sans"/>
                <a:cs typeface="Work Sans"/>
                <a:sym typeface="Work Sans"/>
              </a:rPr>
              <a:t>06</a:t>
            </a:r>
            <a:endParaRPr b="0" i="0" sz="1400" u="none" cap="none" strike="noStrike">
              <a:solidFill>
                <a:srgbClr val="000000"/>
              </a:solidFill>
              <a:latin typeface="Arial"/>
              <a:ea typeface="Arial"/>
              <a:cs typeface="Arial"/>
              <a:sym typeface="Arial"/>
            </a:endParaRPr>
          </a:p>
        </p:txBody>
      </p:sp>
      <p:pic>
        <p:nvPicPr>
          <p:cNvPr descr="Logotipo&#10;&#10;Descripción generada automáticamente" id="221" name="Google Shape;221;p7"/>
          <p:cNvPicPr preferRelativeResize="0"/>
          <p:nvPr/>
        </p:nvPicPr>
        <p:blipFill rotWithShape="1">
          <a:blip r:embed="rId4">
            <a:alphaModFix/>
          </a:blip>
          <a:srcRect b="0" l="0" r="0" t="0"/>
          <a:stretch/>
        </p:blipFill>
        <p:spPr>
          <a:xfrm>
            <a:off x="11118575" y="256900"/>
            <a:ext cx="814800" cy="795125"/>
          </a:xfrm>
          <a:prstGeom prst="rect">
            <a:avLst/>
          </a:prstGeom>
          <a:noFill/>
          <a:ln>
            <a:noFill/>
          </a:ln>
        </p:spPr>
      </p:pic>
      <p:sp>
        <p:nvSpPr>
          <p:cNvPr id="222" name="Google Shape;222;p7"/>
          <p:cNvSpPr/>
          <p:nvPr/>
        </p:nvSpPr>
        <p:spPr>
          <a:xfrm>
            <a:off x="1620822" y="4087980"/>
            <a:ext cx="2749500" cy="364500"/>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3F3F3F"/>
              </a:buClr>
              <a:buSzPts val="1867"/>
              <a:buFont typeface="Arial"/>
              <a:buNone/>
            </a:pPr>
            <a:r>
              <a:rPr b="0" i="0" lang="es-CO" sz="1867" u="none" cap="none" strike="noStrike">
                <a:solidFill>
                  <a:srgbClr val="3F3F3F"/>
                </a:solidFill>
                <a:latin typeface="Work Sans"/>
                <a:ea typeface="Work Sans"/>
                <a:cs typeface="Work Sans"/>
                <a:sym typeface="Work Sans"/>
              </a:rPr>
              <a:t>¿Qué se requiere?</a:t>
            </a:r>
            <a:endParaRPr b="0" i="0" sz="1400" u="none" cap="none" strike="noStrike">
              <a:solidFill>
                <a:srgbClr val="000000"/>
              </a:solidFill>
              <a:latin typeface="Arial"/>
              <a:ea typeface="Arial"/>
              <a:cs typeface="Arial"/>
              <a:sym typeface="Arial"/>
            </a:endParaRPr>
          </a:p>
        </p:txBody>
      </p:sp>
      <p:sp>
        <p:nvSpPr>
          <p:cNvPr id="223" name="Google Shape;223;p7"/>
          <p:cNvSpPr/>
          <p:nvPr/>
        </p:nvSpPr>
        <p:spPr>
          <a:xfrm>
            <a:off x="1613657" y="5202350"/>
            <a:ext cx="2749500" cy="364500"/>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3F3F3F"/>
              </a:buClr>
              <a:buSzPts val="1867"/>
              <a:buFont typeface="Arial"/>
              <a:buNone/>
            </a:pPr>
            <a:r>
              <a:rPr b="0" i="0" lang="es-CO" sz="1867" u="none" cap="none" strike="noStrike">
                <a:solidFill>
                  <a:srgbClr val="3F3F3F"/>
                </a:solidFill>
                <a:latin typeface="Work Sans"/>
                <a:ea typeface="Work Sans"/>
                <a:cs typeface="Work Sans"/>
                <a:sym typeface="Work Sans"/>
              </a:rPr>
              <a:t>Objetivos General</a:t>
            </a:r>
            <a:endParaRPr b="0" i="0" sz="1400" u="none" cap="none" strike="noStrike">
              <a:solidFill>
                <a:srgbClr val="000000"/>
              </a:solidFill>
              <a:latin typeface="Arial"/>
              <a:ea typeface="Arial"/>
              <a:cs typeface="Arial"/>
              <a:sym typeface="Arial"/>
            </a:endParaRPr>
          </a:p>
        </p:txBody>
      </p:sp>
      <p:sp>
        <p:nvSpPr>
          <p:cNvPr id="224" name="Google Shape;224;p7"/>
          <p:cNvSpPr/>
          <p:nvPr/>
        </p:nvSpPr>
        <p:spPr>
          <a:xfrm>
            <a:off x="1621461" y="2920034"/>
            <a:ext cx="2737500" cy="364500"/>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3F3F3F"/>
              </a:buClr>
              <a:buSzPts val="1867"/>
              <a:buFont typeface="Arial"/>
              <a:buNone/>
            </a:pPr>
            <a:r>
              <a:rPr b="0" i="0" lang="es-CO" sz="1867" u="none" cap="none" strike="noStrike">
                <a:solidFill>
                  <a:srgbClr val="3F3F3F"/>
                </a:solidFill>
                <a:latin typeface="Work Sans"/>
                <a:ea typeface="Work Sans"/>
                <a:cs typeface="Work Sans"/>
                <a:sym typeface="Work Sans"/>
              </a:rPr>
              <a:t>Pregunta problema</a:t>
            </a:r>
            <a:endParaRPr b="0" i="0" sz="1400" u="none" cap="none" strike="noStrike">
              <a:solidFill>
                <a:srgbClr val="000000"/>
              </a:solidFill>
              <a:latin typeface="Arial"/>
              <a:ea typeface="Arial"/>
              <a:cs typeface="Arial"/>
              <a:sym typeface="Arial"/>
            </a:endParaRPr>
          </a:p>
        </p:txBody>
      </p:sp>
      <p:sp>
        <p:nvSpPr>
          <p:cNvPr id="204" name="Google Shape;204;p7"/>
          <p:cNvSpPr txBox="1"/>
          <p:nvPr/>
        </p:nvSpPr>
        <p:spPr>
          <a:xfrm>
            <a:off x="11674177" y="6331375"/>
            <a:ext cx="259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chemeClr val="dk1"/>
              </a:buClr>
              <a:buSzPts val="1100"/>
              <a:buFont typeface="Arial"/>
              <a:buNone/>
            </a:pPr>
            <a:r>
              <a:rPr b="0" i="0" lang="es-CO" sz="1600" u="none" cap="none" strike="noStrike">
                <a:solidFill>
                  <a:schemeClr val="dk1"/>
                </a:solidFill>
                <a:latin typeface="Arial"/>
                <a:ea typeface="Arial"/>
                <a:cs typeface="Arial"/>
                <a:sym typeface="Arial"/>
              </a:rPr>
              <a:t>2</a:t>
            </a:r>
            <a:endParaRPr b="0" i="0" sz="1600" u="none" cap="none" strike="noStrike">
              <a:solidFill>
                <a:schemeClr val="dk1"/>
              </a:solidFill>
              <a:latin typeface="Arial"/>
              <a:ea typeface="Arial"/>
              <a:cs typeface="Arial"/>
              <a:sym typeface="Arial"/>
            </a:endParaRPr>
          </a:p>
        </p:txBody>
      </p:sp>
      <p:sp>
        <p:nvSpPr>
          <p:cNvPr id="225" name="Google Shape;225;p7"/>
          <p:cNvSpPr/>
          <p:nvPr/>
        </p:nvSpPr>
        <p:spPr>
          <a:xfrm>
            <a:off x="5673574" y="1566875"/>
            <a:ext cx="2415600" cy="364500"/>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3F3F3F"/>
              </a:buClr>
              <a:buSzPts val="1867"/>
              <a:buFont typeface="Arial"/>
              <a:buNone/>
            </a:pPr>
            <a:r>
              <a:rPr b="0" i="0" lang="es-CO" sz="1867" u="none" cap="none" strike="noStrike">
                <a:solidFill>
                  <a:srgbClr val="3F3F3F"/>
                </a:solidFill>
                <a:latin typeface="Work Sans"/>
                <a:ea typeface="Work Sans"/>
                <a:cs typeface="Work Sans"/>
                <a:sym typeface="Work Sans"/>
              </a:rPr>
              <a:t>Objetivos específicos</a:t>
            </a:r>
            <a:endParaRPr b="0" i="0" sz="1400" u="none" cap="none" strike="noStrike">
              <a:solidFill>
                <a:srgbClr val="000000"/>
              </a:solidFill>
              <a:latin typeface="Arial"/>
              <a:ea typeface="Arial"/>
              <a:cs typeface="Arial"/>
              <a:sym typeface="Arial"/>
            </a:endParaRPr>
          </a:p>
        </p:txBody>
      </p:sp>
      <p:sp>
        <p:nvSpPr>
          <p:cNvPr id="226" name="Google Shape;226;p7"/>
          <p:cNvSpPr/>
          <p:nvPr/>
        </p:nvSpPr>
        <p:spPr>
          <a:xfrm>
            <a:off x="9086634" y="1671193"/>
            <a:ext cx="2749500" cy="364500"/>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3F3F3F"/>
              </a:buClr>
              <a:buSzPts val="1867"/>
              <a:buFont typeface="Arial"/>
              <a:buNone/>
            </a:pPr>
            <a:r>
              <a:rPr b="0" i="0" lang="es-CO" sz="1867" u="none" cap="none" strike="noStrike">
                <a:solidFill>
                  <a:srgbClr val="3F3F3F"/>
                </a:solidFill>
                <a:latin typeface="Work Sans"/>
                <a:ea typeface="Work Sans"/>
                <a:cs typeface="Work Sans"/>
                <a:sym typeface="Work Sans"/>
              </a:rPr>
              <a:t>Técnicas e instrumentos de recolección</a:t>
            </a:r>
            <a:endParaRPr b="0" i="0" sz="1400" u="none" cap="none" strike="noStrike">
              <a:solidFill>
                <a:srgbClr val="000000"/>
              </a:solidFill>
              <a:latin typeface="Arial"/>
              <a:ea typeface="Arial"/>
              <a:cs typeface="Arial"/>
              <a:sym typeface="Arial"/>
            </a:endParaRPr>
          </a:p>
        </p:txBody>
      </p:sp>
      <p:pic>
        <p:nvPicPr>
          <p:cNvPr id="227" name="Google Shape;227;p7"/>
          <p:cNvPicPr preferRelativeResize="0"/>
          <p:nvPr/>
        </p:nvPicPr>
        <p:blipFill rotWithShape="1">
          <a:blip r:embed="rId3">
            <a:alphaModFix/>
          </a:blip>
          <a:srcRect b="0" l="0" r="0" t="0"/>
          <a:stretch/>
        </p:blipFill>
        <p:spPr>
          <a:xfrm>
            <a:off x="4783438" y="3872342"/>
            <a:ext cx="814792" cy="749022"/>
          </a:xfrm>
          <a:prstGeom prst="rect">
            <a:avLst/>
          </a:prstGeom>
          <a:noFill/>
          <a:ln>
            <a:noFill/>
          </a:ln>
          <a:effectLst>
            <a:outerShdw blurRad="50800" rotWithShape="0" algn="tl" dir="2700000" dist="38100">
              <a:srgbClr val="000000">
                <a:alpha val="40000"/>
              </a:srgbClr>
            </a:outerShdw>
          </a:effectLst>
        </p:spPr>
      </p:pic>
      <p:sp>
        <p:nvSpPr>
          <p:cNvPr id="228" name="Google Shape;228;p7"/>
          <p:cNvSpPr/>
          <p:nvPr/>
        </p:nvSpPr>
        <p:spPr>
          <a:xfrm>
            <a:off x="4702350" y="3818649"/>
            <a:ext cx="953700" cy="856200"/>
          </a:xfrm>
          <a:prstGeom prst="rect">
            <a:avLst/>
          </a:prstGeom>
          <a:noFill/>
          <a:ln cap="flat" cmpd="sng" w="19050">
            <a:solidFill>
              <a:srgbClr val="385C57"/>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229" name="Google Shape;229;p7"/>
          <p:cNvSpPr/>
          <p:nvPr/>
        </p:nvSpPr>
        <p:spPr>
          <a:xfrm>
            <a:off x="4828823" y="3911684"/>
            <a:ext cx="724200" cy="670500"/>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2800"/>
              <a:buFont typeface="Arial"/>
              <a:buNone/>
            </a:pPr>
            <a:r>
              <a:rPr b="1" i="0" lang="es-CO" sz="2800" u="none" cap="none" strike="noStrike">
                <a:solidFill>
                  <a:schemeClr val="lt1"/>
                </a:solidFill>
                <a:latin typeface="Work Sans"/>
                <a:ea typeface="Work Sans"/>
                <a:cs typeface="Work Sans"/>
                <a:sym typeface="Work Sans"/>
              </a:rPr>
              <a:t>09</a:t>
            </a:r>
            <a:endParaRPr b="0" i="0" sz="1400" u="none" cap="none" strike="noStrike">
              <a:solidFill>
                <a:srgbClr val="000000"/>
              </a:solidFill>
              <a:latin typeface="Arial"/>
              <a:ea typeface="Arial"/>
              <a:cs typeface="Arial"/>
              <a:sym typeface="Arial"/>
            </a:endParaRPr>
          </a:p>
        </p:txBody>
      </p:sp>
      <p:sp>
        <p:nvSpPr>
          <p:cNvPr id="230" name="Google Shape;230;p7"/>
          <p:cNvSpPr/>
          <p:nvPr/>
        </p:nvSpPr>
        <p:spPr>
          <a:xfrm>
            <a:off x="5673575" y="2814975"/>
            <a:ext cx="1782000" cy="364500"/>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3F3F3F"/>
              </a:buClr>
              <a:buSzPts val="1867"/>
              <a:buFont typeface="Arial"/>
              <a:buNone/>
            </a:pPr>
            <a:r>
              <a:rPr b="0" i="0" lang="es-CO" sz="1867" u="none" cap="none" strike="noStrike">
                <a:solidFill>
                  <a:srgbClr val="3F3F3F"/>
                </a:solidFill>
                <a:latin typeface="Work Sans"/>
                <a:ea typeface="Work Sans"/>
                <a:cs typeface="Work Sans"/>
                <a:sym typeface="Work Sans"/>
              </a:rPr>
              <a:t>Justificación</a:t>
            </a:r>
            <a:endParaRPr b="0" i="0" sz="1400" u="none" cap="none" strike="noStrike">
              <a:solidFill>
                <a:srgbClr val="000000"/>
              </a:solidFill>
              <a:latin typeface="Arial"/>
              <a:ea typeface="Arial"/>
              <a:cs typeface="Arial"/>
              <a:sym typeface="Arial"/>
            </a:endParaRPr>
          </a:p>
        </p:txBody>
      </p:sp>
      <p:sp>
        <p:nvSpPr>
          <p:cNvPr id="231" name="Google Shape;231;p7"/>
          <p:cNvSpPr/>
          <p:nvPr/>
        </p:nvSpPr>
        <p:spPr>
          <a:xfrm>
            <a:off x="5659253" y="4063075"/>
            <a:ext cx="1478100" cy="364500"/>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3F3F3F"/>
              </a:buClr>
              <a:buSzPts val="1867"/>
              <a:buFont typeface="Arial"/>
              <a:buNone/>
            </a:pPr>
            <a:r>
              <a:rPr b="0" i="0" lang="es-CO" sz="1867" u="none" cap="none" strike="noStrike">
                <a:solidFill>
                  <a:srgbClr val="3F3F3F"/>
                </a:solidFill>
                <a:latin typeface="Work Sans"/>
                <a:ea typeface="Work Sans"/>
                <a:cs typeface="Work Sans"/>
                <a:sym typeface="Work Sans"/>
              </a:rPr>
              <a:t>Alcance</a:t>
            </a:r>
            <a:endParaRPr b="0" i="0" sz="1400" u="none" cap="none" strike="noStrike">
              <a:solidFill>
                <a:srgbClr val="000000"/>
              </a:solidFill>
              <a:latin typeface="Arial"/>
              <a:ea typeface="Arial"/>
              <a:cs typeface="Arial"/>
              <a:sym typeface="Arial"/>
            </a:endParaRPr>
          </a:p>
        </p:txBody>
      </p:sp>
      <p:sp>
        <p:nvSpPr>
          <p:cNvPr id="232" name="Google Shape;232;p7"/>
          <p:cNvSpPr/>
          <p:nvPr/>
        </p:nvSpPr>
        <p:spPr>
          <a:xfrm>
            <a:off x="9093111" y="2970784"/>
            <a:ext cx="2737500" cy="364500"/>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3F3F3F"/>
              </a:buClr>
              <a:buSzPts val="1867"/>
              <a:buFont typeface="Arial"/>
              <a:buNone/>
            </a:pPr>
            <a:r>
              <a:rPr b="0" i="0" lang="es-CO" sz="1867" u="none" cap="none" strike="noStrike">
                <a:solidFill>
                  <a:srgbClr val="3F3F3F"/>
                </a:solidFill>
                <a:latin typeface="Work Sans"/>
                <a:ea typeface="Work Sans"/>
                <a:cs typeface="Work Sans"/>
                <a:sym typeface="Work Sans"/>
              </a:rPr>
              <a:t>BPMN (problemas actuales) </a:t>
            </a:r>
            <a:endParaRPr b="0" i="0" sz="1400" u="none" cap="none" strike="noStrike">
              <a:solidFill>
                <a:srgbClr val="000000"/>
              </a:solidFill>
              <a:latin typeface="Arial"/>
              <a:ea typeface="Arial"/>
              <a:cs typeface="Arial"/>
              <a:sym typeface="Arial"/>
            </a:endParaRPr>
          </a:p>
        </p:txBody>
      </p:sp>
      <p:sp>
        <p:nvSpPr>
          <p:cNvPr id="233" name="Google Shape;233;p7"/>
          <p:cNvSpPr/>
          <p:nvPr/>
        </p:nvSpPr>
        <p:spPr>
          <a:xfrm>
            <a:off x="5775225" y="5183100"/>
            <a:ext cx="1782000" cy="364500"/>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3F3F3F"/>
              </a:buClr>
              <a:buSzPts val="1867"/>
              <a:buFont typeface="Arial"/>
              <a:buNone/>
            </a:pPr>
            <a:r>
              <a:rPr b="0" i="0" lang="es-CO" sz="1867" u="none" cap="none" strike="noStrike">
                <a:solidFill>
                  <a:srgbClr val="3F3F3F"/>
                </a:solidFill>
                <a:latin typeface="Work Sans"/>
                <a:ea typeface="Work Sans"/>
                <a:cs typeface="Work Sans"/>
                <a:sym typeface="Work Sans"/>
              </a:rPr>
              <a:t>Delimitación</a:t>
            </a:r>
            <a:endParaRPr b="0" i="0" sz="1400" u="none" cap="none" strike="noStrike">
              <a:solidFill>
                <a:srgbClr val="000000"/>
              </a:solidFill>
              <a:latin typeface="Arial"/>
              <a:ea typeface="Arial"/>
              <a:cs typeface="Arial"/>
              <a:sym typeface="Arial"/>
            </a:endParaRPr>
          </a:p>
        </p:txBody>
      </p:sp>
      <p:sp>
        <p:nvSpPr>
          <p:cNvPr id="234" name="Google Shape;234;p7"/>
          <p:cNvSpPr txBox="1"/>
          <p:nvPr/>
        </p:nvSpPr>
        <p:spPr>
          <a:xfrm>
            <a:off x="9097625" y="3830750"/>
            <a:ext cx="21645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67"/>
              <a:buFont typeface="Arial"/>
              <a:buNone/>
            </a:pPr>
            <a:r>
              <a:rPr b="0" i="0" lang="es-CO" sz="1867" u="none" cap="none" strike="noStrike">
                <a:solidFill>
                  <a:srgbClr val="3F3F3F"/>
                </a:solidFill>
                <a:latin typeface="Work Sans"/>
                <a:ea typeface="Work Sans"/>
                <a:cs typeface="Work Sans"/>
                <a:sym typeface="Work Sans"/>
              </a:rPr>
              <a:t>10 Requisitos funcionales y no funcionales</a:t>
            </a:r>
            <a:endParaRPr b="0" i="0" sz="1400" u="none" cap="none" strike="noStrike">
              <a:solidFill>
                <a:srgbClr val="000000"/>
              </a:solidFill>
              <a:latin typeface="Arial"/>
              <a:ea typeface="Arial"/>
              <a:cs typeface="Arial"/>
              <a:sym typeface="Arial"/>
            </a:endParaRPr>
          </a:p>
        </p:txBody>
      </p:sp>
      <p:pic>
        <p:nvPicPr>
          <p:cNvPr id="235" name="Google Shape;235;p7"/>
          <p:cNvPicPr preferRelativeResize="0"/>
          <p:nvPr/>
        </p:nvPicPr>
        <p:blipFill rotWithShape="1">
          <a:blip r:embed="rId3">
            <a:alphaModFix/>
          </a:blip>
          <a:srcRect b="0" l="0" r="0" t="0"/>
          <a:stretch/>
        </p:blipFill>
        <p:spPr>
          <a:xfrm>
            <a:off x="8118688" y="3878142"/>
            <a:ext cx="814792" cy="749022"/>
          </a:xfrm>
          <a:prstGeom prst="rect">
            <a:avLst/>
          </a:prstGeom>
          <a:noFill/>
          <a:ln>
            <a:noFill/>
          </a:ln>
          <a:effectLst>
            <a:outerShdw blurRad="50800" rotWithShape="0" algn="tl" dir="2700000" dist="38100">
              <a:srgbClr val="000000">
                <a:alpha val="40000"/>
              </a:srgbClr>
            </a:outerShdw>
          </a:effectLst>
        </p:spPr>
      </p:pic>
      <p:sp>
        <p:nvSpPr>
          <p:cNvPr id="236" name="Google Shape;236;p7"/>
          <p:cNvSpPr/>
          <p:nvPr/>
        </p:nvSpPr>
        <p:spPr>
          <a:xfrm>
            <a:off x="8037600" y="3824449"/>
            <a:ext cx="953700" cy="856200"/>
          </a:xfrm>
          <a:prstGeom prst="rect">
            <a:avLst/>
          </a:prstGeom>
          <a:noFill/>
          <a:ln cap="flat" cmpd="sng" w="19050">
            <a:solidFill>
              <a:srgbClr val="385C57"/>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237" name="Google Shape;237;p7"/>
          <p:cNvSpPr/>
          <p:nvPr/>
        </p:nvSpPr>
        <p:spPr>
          <a:xfrm>
            <a:off x="8175098" y="3907684"/>
            <a:ext cx="724200" cy="670500"/>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2800"/>
              <a:buFont typeface="Arial"/>
              <a:buNone/>
            </a:pPr>
            <a:r>
              <a:rPr b="1" i="0" lang="es-CO" sz="2800" u="none" cap="none" strike="noStrike">
                <a:solidFill>
                  <a:schemeClr val="lt1"/>
                </a:solidFill>
                <a:latin typeface="Work Sans"/>
                <a:ea typeface="Work Sans"/>
                <a:cs typeface="Work Sans"/>
                <a:sym typeface="Work Sans"/>
              </a:rPr>
              <a:t>16</a:t>
            </a:r>
            <a:endParaRPr b="0" i="0" sz="1400" u="none" cap="none" strike="noStrike">
              <a:solidFill>
                <a:srgbClr val="000000"/>
              </a:solidFill>
              <a:latin typeface="Arial"/>
              <a:ea typeface="Arial"/>
              <a:cs typeface="Arial"/>
              <a:sym typeface="Arial"/>
            </a:endParaRPr>
          </a:p>
        </p:txBody>
      </p:sp>
      <p:pic>
        <p:nvPicPr>
          <p:cNvPr id="238" name="Google Shape;238;p7"/>
          <p:cNvPicPr preferRelativeResize="0"/>
          <p:nvPr/>
        </p:nvPicPr>
        <p:blipFill rotWithShape="1">
          <a:blip r:embed="rId3">
            <a:alphaModFix/>
          </a:blip>
          <a:srcRect b="0" l="0" r="0" t="0"/>
          <a:stretch/>
        </p:blipFill>
        <p:spPr>
          <a:xfrm>
            <a:off x="764775" y="1502954"/>
            <a:ext cx="814792" cy="749022"/>
          </a:xfrm>
          <a:prstGeom prst="rect">
            <a:avLst/>
          </a:prstGeom>
          <a:noFill/>
          <a:ln>
            <a:noFill/>
          </a:ln>
          <a:effectLst>
            <a:outerShdw blurRad="50800" rotWithShape="0" algn="tl" dir="2700000" dist="38100">
              <a:srgbClr val="000000">
                <a:alpha val="40000"/>
              </a:srgbClr>
            </a:outerShdw>
          </a:effectLst>
        </p:spPr>
      </p:pic>
      <p:sp>
        <p:nvSpPr>
          <p:cNvPr id="239" name="Google Shape;239;p7"/>
          <p:cNvSpPr/>
          <p:nvPr/>
        </p:nvSpPr>
        <p:spPr>
          <a:xfrm>
            <a:off x="683688" y="1449261"/>
            <a:ext cx="953700" cy="856200"/>
          </a:xfrm>
          <a:prstGeom prst="rect">
            <a:avLst/>
          </a:prstGeom>
          <a:noFill/>
          <a:ln cap="flat" cmpd="sng" w="19050">
            <a:solidFill>
              <a:srgbClr val="385C57"/>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240" name="Google Shape;240;p7"/>
          <p:cNvSpPr/>
          <p:nvPr/>
        </p:nvSpPr>
        <p:spPr>
          <a:xfrm>
            <a:off x="810161" y="1542297"/>
            <a:ext cx="724200" cy="670500"/>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2800"/>
              <a:buFont typeface="Arial"/>
              <a:buNone/>
            </a:pPr>
            <a:r>
              <a:rPr b="1" i="0" lang="es-CO" sz="2800" u="none" cap="none" strike="noStrike">
                <a:solidFill>
                  <a:schemeClr val="lt1"/>
                </a:solidFill>
                <a:latin typeface="Work Sans"/>
                <a:ea typeface="Work Sans"/>
                <a:cs typeface="Work Sans"/>
                <a:sym typeface="Work Sans"/>
              </a:rPr>
              <a:t>03</a:t>
            </a:r>
            <a:endParaRPr b="0" i="0" sz="1400" u="none" cap="none" strike="noStrike">
              <a:solidFill>
                <a:srgbClr val="000000"/>
              </a:solidFill>
              <a:latin typeface="Arial"/>
              <a:ea typeface="Arial"/>
              <a:cs typeface="Arial"/>
              <a:sym typeface="Arial"/>
            </a:endParaRPr>
          </a:p>
        </p:txBody>
      </p:sp>
      <p:pic>
        <p:nvPicPr>
          <p:cNvPr id="241" name="Google Shape;241;p7"/>
          <p:cNvPicPr preferRelativeResize="0"/>
          <p:nvPr/>
        </p:nvPicPr>
        <p:blipFill rotWithShape="1">
          <a:blip r:embed="rId3">
            <a:alphaModFix/>
          </a:blip>
          <a:srcRect b="0" l="0" r="0" t="0"/>
          <a:stretch/>
        </p:blipFill>
        <p:spPr>
          <a:xfrm>
            <a:off x="776488" y="2740005"/>
            <a:ext cx="814792" cy="749022"/>
          </a:xfrm>
          <a:prstGeom prst="rect">
            <a:avLst/>
          </a:prstGeom>
          <a:noFill/>
          <a:ln>
            <a:noFill/>
          </a:ln>
          <a:effectLst>
            <a:outerShdw blurRad="50800" rotWithShape="0" algn="tl" dir="2700000" dist="38100">
              <a:srgbClr val="000000">
                <a:alpha val="40000"/>
              </a:srgbClr>
            </a:outerShdw>
          </a:effectLst>
        </p:spPr>
      </p:pic>
      <p:sp>
        <p:nvSpPr>
          <p:cNvPr id="242" name="Google Shape;242;p7"/>
          <p:cNvSpPr/>
          <p:nvPr/>
        </p:nvSpPr>
        <p:spPr>
          <a:xfrm>
            <a:off x="695400" y="2686312"/>
            <a:ext cx="953700" cy="856200"/>
          </a:xfrm>
          <a:prstGeom prst="rect">
            <a:avLst/>
          </a:prstGeom>
          <a:noFill/>
          <a:ln cap="flat" cmpd="sng" w="19050">
            <a:solidFill>
              <a:srgbClr val="385C57"/>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243" name="Google Shape;243;p7"/>
          <p:cNvSpPr/>
          <p:nvPr/>
        </p:nvSpPr>
        <p:spPr>
          <a:xfrm>
            <a:off x="821873" y="2779347"/>
            <a:ext cx="724200" cy="670500"/>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2800"/>
              <a:buFont typeface="Arial"/>
              <a:buNone/>
            </a:pPr>
            <a:r>
              <a:rPr b="1" i="0" lang="es-CO" sz="2800" u="none" cap="none" strike="noStrike">
                <a:solidFill>
                  <a:schemeClr val="lt1"/>
                </a:solidFill>
                <a:latin typeface="Work Sans"/>
                <a:ea typeface="Work Sans"/>
                <a:cs typeface="Work Sans"/>
                <a:sym typeface="Work Sans"/>
              </a:rPr>
              <a:t>04</a:t>
            </a:r>
            <a:endParaRPr b="0" i="0" sz="1400" u="none" cap="none" strike="noStrike">
              <a:solidFill>
                <a:srgbClr val="000000"/>
              </a:solidFill>
              <a:latin typeface="Arial"/>
              <a:ea typeface="Arial"/>
              <a:cs typeface="Arial"/>
              <a:sym typeface="Arial"/>
            </a:endParaRPr>
          </a:p>
        </p:txBody>
      </p:sp>
      <p:pic>
        <p:nvPicPr>
          <p:cNvPr id="244" name="Google Shape;244;p7"/>
          <p:cNvPicPr preferRelativeResize="0"/>
          <p:nvPr/>
        </p:nvPicPr>
        <p:blipFill rotWithShape="1">
          <a:blip r:embed="rId3">
            <a:alphaModFix/>
          </a:blip>
          <a:srcRect b="0" l="0" r="0" t="0"/>
          <a:stretch/>
        </p:blipFill>
        <p:spPr>
          <a:xfrm>
            <a:off x="764788" y="3872355"/>
            <a:ext cx="814792" cy="749022"/>
          </a:xfrm>
          <a:prstGeom prst="rect">
            <a:avLst/>
          </a:prstGeom>
          <a:noFill/>
          <a:ln>
            <a:noFill/>
          </a:ln>
          <a:effectLst>
            <a:outerShdw blurRad="50800" rotWithShape="0" algn="tl" dir="2700000" dist="38100">
              <a:srgbClr val="000000">
                <a:alpha val="40000"/>
              </a:srgbClr>
            </a:outerShdw>
          </a:effectLst>
        </p:spPr>
      </p:pic>
      <p:sp>
        <p:nvSpPr>
          <p:cNvPr id="245" name="Google Shape;245;p7"/>
          <p:cNvSpPr/>
          <p:nvPr/>
        </p:nvSpPr>
        <p:spPr>
          <a:xfrm>
            <a:off x="683700" y="3818662"/>
            <a:ext cx="953700" cy="856200"/>
          </a:xfrm>
          <a:prstGeom prst="rect">
            <a:avLst/>
          </a:prstGeom>
          <a:noFill/>
          <a:ln cap="flat" cmpd="sng" w="19050">
            <a:solidFill>
              <a:srgbClr val="385C57"/>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246" name="Google Shape;246;p7"/>
          <p:cNvSpPr/>
          <p:nvPr/>
        </p:nvSpPr>
        <p:spPr>
          <a:xfrm>
            <a:off x="810173" y="3911697"/>
            <a:ext cx="724200" cy="670500"/>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2800"/>
              <a:buFont typeface="Arial"/>
              <a:buNone/>
            </a:pPr>
            <a:r>
              <a:rPr b="1" i="0" lang="es-CO" sz="2800" u="none" cap="none" strike="noStrike">
                <a:solidFill>
                  <a:schemeClr val="lt1"/>
                </a:solidFill>
                <a:latin typeface="Work Sans"/>
                <a:ea typeface="Work Sans"/>
                <a:cs typeface="Work Sans"/>
                <a:sym typeface="Work Sans"/>
              </a:rPr>
              <a:t>05</a:t>
            </a:r>
            <a:endParaRPr b="0" i="0" sz="1400" u="none" cap="none" strike="noStrike">
              <a:solidFill>
                <a:srgbClr val="000000"/>
              </a:solidFill>
              <a:latin typeface="Arial"/>
              <a:ea typeface="Arial"/>
              <a:cs typeface="Arial"/>
              <a:sym typeface="Arial"/>
            </a:endParaRPr>
          </a:p>
        </p:txBody>
      </p:sp>
      <p:pic>
        <p:nvPicPr>
          <p:cNvPr id="247" name="Google Shape;247;p7"/>
          <p:cNvPicPr preferRelativeResize="0"/>
          <p:nvPr/>
        </p:nvPicPr>
        <p:blipFill rotWithShape="1">
          <a:blip r:embed="rId3">
            <a:alphaModFix/>
          </a:blip>
          <a:srcRect b="0" l="0" r="0" t="0"/>
          <a:stretch/>
        </p:blipFill>
        <p:spPr>
          <a:xfrm>
            <a:off x="4786426" y="1405754"/>
            <a:ext cx="814792" cy="749022"/>
          </a:xfrm>
          <a:prstGeom prst="rect">
            <a:avLst/>
          </a:prstGeom>
          <a:noFill/>
          <a:ln>
            <a:noFill/>
          </a:ln>
          <a:effectLst>
            <a:outerShdw blurRad="50800" rotWithShape="0" algn="tl" dir="2700000" dist="38100">
              <a:srgbClr val="000000">
                <a:alpha val="40000"/>
              </a:srgbClr>
            </a:outerShdw>
          </a:effectLst>
        </p:spPr>
      </p:pic>
      <p:sp>
        <p:nvSpPr>
          <p:cNvPr id="248" name="Google Shape;248;p7"/>
          <p:cNvSpPr/>
          <p:nvPr/>
        </p:nvSpPr>
        <p:spPr>
          <a:xfrm>
            <a:off x="4705338" y="1352061"/>
            <a:ext cx="953700" cy="856200"/>
          </a:xfrm>
          <a:prstGeom prst="rect">
            <a:avLst/>
          </a:prstGeom>
          <a:noFill/>
          <a:ln cap="flat" cmpd="sng" w="19050">
            <a:solidFill>
              <a:srgbClr val="385C57"/>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249" name="Google Shape;249;p7"/>
          <p:cNvSpPr/>
          <p:nvPr/>
        </p:nvSpPr>
        <p:spPr>
          <a:xfrm>
            <a:off x="4831811" y="1445097"/>
            <a:ext cx="724200" cy="670500"/>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2800"/>
              <a:buFont typeface="Arial"/>
              <a:buNone/>
            </a:pPr>
            <a:r>
              <a:rPr b="1" i="0" lang="es-CO" sz="2800" u="none" cap="none" strike="noStrike">
                <a:solidFill>
                  <a:schemeClr val="lt1"/>
                </a:solidFill>
                <a:latin typeface="Work Sans"/>
                <a:ea typeface="Work Sans"/>
                <a:cs typeface="Work Sans"/>
                <a:sym typeface="Work Sans"/>
              </a:rPr>
              <a:t>07</a:t>
            </a:r>
            <a:endParaRPr b="0" i="0" sz="1400" u="none" cap="none" strike="noStrike">
              <a:solidFill>
                <a:srgbClr val="000000"/>
              </a:solidFill>
              <a:latin typeface="Arial"/>
              <a:ea typeface="Arial"/>
              <a:cs typeface="Arial"/>
              <a:sym typeface="Arial"/>
            </a:endParaRPr>
          </a:p>
        </p:txBody>
      </p:sp>
      <p:pic>
        <p:nvPicPr>
          <p:cNvPr id="250" name="Google Shape;250;p7"/>
          <p:cNvPicPr preferRelativeResize="0"/>
          <p:nvPr/>
        </p:nvPicPr>
        <p:blipFill rotWithShape="1">
          <a:blip r:embed="rId3">
            <a:alphaModFix/>
          </a:blip>
          <a:srcRect b="0" l="0" r="0" t="0"/>
          <a:stretch/>
        </p:blipFill>
        <p:spPr>
          <a:xfrm>
            <a:off x="4783438" y="2740205"/>
            <a:ext cx="814792" cy="749022"/>
          </a:xfrm>
          <a:prstGeom prst="rect">
            <a:avLst/>
          </a:prstGeom>
          <a:noFill/>
          <a:ln>
            <a:noFill/>
          </a:ln>
          <a:effectLst>
            <a:outerShdw blurRad="50800" rotWithShape="0" algn="tl" dir="2700000" dist="38100">
              <a:srgbClr val="000000">
                <a:alpha val="40000"/>
              </a:srgbClr>
            </a:outerShdw>
          </a:effectLst>
        </p:spPr>
      </p:pic>
      <p:sp>
        <p:nvSpPr>
          <p:cNvPr id="251" name="Google Shape;251;p7"/>
          <p:cNvSpPr/>
          <p:nvPr/>
        </p:nvSpPr>
        <p:spPr>
          <a:xfrm>
            <a:off x="4702350" y="2686512"/>
            <a:ext cx="953700" cy="856200"/>
          </a:xfrm>
          <a:prstGeom prst="rect">
            <a:avLst/>
          </a:prstGeom>
          <a:noFill/>
          <a:ln cap="flat" cmpd="sng" w="19050">
            <a:solidFill>
              <a:srgbClr val="385C57"/>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252" name="Google Shape;252;p7"/>
          <p:cNvSpPr/>
          <p:nvPr/>
        </p:nvSpPr>
        <p:spPr>
          <a:xfrm>
            <a:off x="4828823" y="2779547"/>
            <a:ext cx="724200" cy="670500"/>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2800"/>
              <a:buFont typeface="Arial"/>
              <a:buNone/>
            </a:pPr>
            <a:r>
              <a:rPr b="1" i="0" lang="es-CO" sz="2800" u="none" cap="none" strike="noStrike">
                <a:solidFill>
                  <a:schemeClr val="lt1"/>
                </a:solidFill>
                <a:latin typeface="Work Sans"/>
                <a:ea typeface="Work Sans"/>
                <a:cs typeface="Work Sans"/>
                <a:sym typeface="Work Sans"/>
              </a:rPr>
              <a:t>08</a:t>
            </a:r>
            <a:endParaRPr b="0" i="0" sz="1400" u="none" cap="none" strike="noStrike">
              <a:solidFill>
                <a:srgbClr val="000000"/>
              </a:solidFill>
              <a:latin typeface="Arial"/>
              <a:ea typeface="Arial"/>
              <a:cs typeface="Arial"/>
              <a:sym typeface="Arial"/>
            </a:endParaRPr>
          </a:p>
        </p:txBody>
      </p:sp>
      <p:pic>
        <p:nvPicPr>
          <p:cNvPr id="253" name="Google Shape;253;p7"/>
          <p:cNvPicPr preferRelativeResize="0"/>
          <p:nvPr/>
        </p:nvPicPr>
        <p:blipFill rotWithShape="1">
          <a:blip r:embed="rId3">
            <a:alphaModFix/>
          </a:blip>
          <a:srcRect b="0" l="0" r="0" t="0"/>
          <a:stretch/>
        </p:blipFill>
        <p:spPr>
          <a:xfrm>
            <a:off x="4786438" y="5076092"/>
            <a:ext cx="814792" cy="749022"/>
          </a:xfrm>
          <a:prstGeom prst="rect">
            <a:avLst/>
          </a:prstGeom>
          <a:noFill/>
          <a:ln>
            <a:noFill/>
          </a:ln>
          <a:effectLst>
            <a:outerShdw blurRad="50800" rotWithShape="0" algn="tl" dir="2700000" dist="38100">
              <a:srgbClr val="000000">
                <a:alpha val="40000"/>
              </a:srgbClr>
            </a:outerShdw>
          </a:effectLst>
        </p:spPr>
      </p:pic>
      <p:sp>
        <p:nvSpPr>
          <p:cNvPr id="254" name="Google Shape;254;p7"/>
          <p:cNvSpPr/>
          <p:nvPr/>
        </p:nvSpPr>
        <p:spPr>
          <a:xfrm>
            <a:off x="4705350" y="5022399"/>
            <a:ext cx="953700" cy="856200"/>
          </a:xfrm>
          <a:prstGeom prst="rect">
            <a:avLst/>
          </a:prstGeom>
          <a:noFill/>
          <a:ln cap="flat" cmpd="sng" w="19050">
            <a:solidFill>
              <a:srgbClr val="385C57"/>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255" name="Google Shape;255;p7"/>
          <p:cNvSpPr/>
          <p:nvPr/>
        </p:nvSpPr>
        <p:spPr>
          <a:xfrm>
            <a:off x="4831823" y="5115434"/>
            <a:ext cx="724200" cy="670500"/>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2800"/>
              <a:buFont typeface="Arial"/>
              <a:buNone/>
            </a:pPr>
            <a:r>
              <a:rPr b="1" i="0" lang="es-CO" sz="2800" u="none" cap="none" strike="noStrike">
                <a:solidFill>
                  <a:schemeClr val="lt1"/>
                </a:solidFill>
                <a:latin typeface="Work Sans"/>
                <a:ea typeface="Work Sans"/>
                <a:cs typeface="Work Sans"/>
                <a:sym typeface="Work Sans"/>
              </a:rPr>
              <a:t>10</a:t>
            </a:r>
            <a:endParaRPr b="0" i="0" sz="1400" u="none" cap="none" strike="noStrike">
              <a:solidFill>
                <a:srgbClr val="000000"/>
              </a:solidFill>
              <a:latin typeface="Arial"/>
              <a:ea typeface="Arial"/>
              <a:cs typeface="Arial"/>
              <a:sym typeface="Arial"/>
            </a:endParaRPr>
          </a:p>
        </p:txBody>
      </p:sp>
      <p:pic>
        <p:nvPicPr>
          <p:cNvPr id="256" name="Google Shape;256;p7"/>
          <p:cNvPicPr preferRelativeResize="0"/>
          <p:nvPr/>
        </p:nvPicPr>
        <p:blipFill rotWithShape="1">
          <a:blip r:embed="rId3">
            <a:alphaModFix/>
          </a:blip>
          <a:srcRect b="0" l="0" r="0" t="0"/>
          <a:stretch/>
        </p:blipFill>
        <p:spPr>
          <a:xfrm>
            <a:off x="8121676" y="1405854"/>
            <a:ext cx="814792" cy="749022"/>
          </a:xfrm>
          <a:prstGeom prst="rect">
            <a:avLst/>
          </a:prstGeom>
          <a:noFill/>
          <a:ln>
            <a:noFill/>
          </a:ln>
          <a:effectLst>
            <a:outerShdw blurRad="50800" rotWithShape="0" algn="tl" dir="2700000" dist="38100">
              <a:srgbClr val="000000">
                <a:alpha val="40000"/>
              </a:srgbClr>
            </a:outerShdw>
          </a:effectLst>
        </p:spPr>
      </p:pic>
      <p:sp>
        <p:nvSpPr>
          <p:cNvPr id="257" name="Google Shape;257;p7"/>
          <p:cNvSpPr/>
          <p:nvPr/>
        </p:nvSpPr>
        <p:spPr>
          <a:xfrm>
            <a:off x="8040588" y="1352161"/>
            <a:ext cx="953700" cy="856200"/>
          </a:xfrm>
          <a:prstGeom prst="rect">
            <a:avLst/>
          </a:prstGeom>
          <a:noFill/>
          <a:ln cap="flat" cmpd="sng" w="19050">
            <a:solidFill>
              <a:srgbClr val="385C57"/>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258" name="Google Shape;258;p7"/>
          <p:cNvSpPr/>
          <p:nvPr/>
        </p:nvSpPr>
        <p:spPr>
          <a:xfrm>
            <a:off x="8167061" y="1445197"/>
            <a:ext cx="724200" cy="670500"/>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2800"/>
              <a:buFont typeface="Arial"/>
              <a:buNone/>
            </a:pPr>
            <a:r>
              <a:rPr b="1" i="0" lang="es-CO" sz="2800" u="none" cap="none" strike="noStrike">
                <a:solidFill>
                  <a:schemeClr val="lt1"/>
                </a:solidFill>
                <a:latin typeface="Work Sans"/>
                <a:ea typeface="Work Sans"/>
                <a:cs typeface="Work Sans"/>
                <a:sym typeface="Work Sans"/>
              </a:rPr>
              <a:t>11</a:t>
            </a:r>
            <a:endParaRPr b="0" i="0" sz="1400" u="none" cap="none" strike="noStrike">
              <a:solidFill>
                <a:srgbClr val="000000"/>
              </a:solidFill>
              <a:latin typeface="Arial"/>
              <a:ea typeface="Arial"/>
              <a:cs typeface="Arial"/>
              <a:sym typeface="Arial"/>
            </a:endParaRPr>
          </a:p>
        </p:txBody>
      </p:sp>
      <p:pic>
        <p:nvPicPr>
          <p:cNvPr id="259" name="Google Shape;259;p7"/>
          <p:cNvPicPr preferRelativeResize="0"/>
          <p:nvPr/>
        </p:nvPicPr>
        <p:blipFill rotWithShape="1">
          <a:blip r:embed="rId3">
            <a:alphaModFix/>
          </a:blip>
          <a:srcRect b="0" l="0" r="0" t="0"/>
          <a:stretch/>
        </p:blipFill>
        <p:spPr>
          <a:xfrm>
            <a:off x="8118688" y="2740305"/>
            <a:ext cx="814792" cy="749022"/>
          </a:xfrm>
          <a:prstGeom prst="rect">
            <a:avLst/>
          </a:prstGeom>
          <a:noFill/>
          <a:ln>
            <a:noFill/>
          </a:ln>
          <a:effectLst>
            <a:outerShdw blurRad="50800" rotWithShape="0" algn="tl" dir="2700000" dist="38100">
              <a:srgbClr val="000000">
                <a:alpha val="40000"/>
              </a:srgbClr>
            </a:outerShdw>
          </a:effectLst>
        </p:spPr>
      </p:pic>
      <p:sp>
        <p:nvSpPr>
          <p:cNvPr id="260" name="Google Shape;260;p7"/>
          <p:cNvSpPr/>
          <p:nvPr/>
        </p:nvSpPr>
        <p:spPr>
          <a:xfrm>
            <a:off x="8037600" y="2686612"/>
            <a:ext cx="953700" cy="856200"/>
          </a:xfrm>
          <a:prstGeom prst="rect">
            <a:avLst/>
          </a:prstGeom>
          <a:noFill/>
          <a:ln cap="flat" cmpd="sng" w="19050">
            <a:solidFill>
              <a:srgbClr val="385C57"/>
            </a:solidFill>
            <a:prstDash val="solid"/>
            <a:miter lim="800000"/>
            <a:headEnd len="sm" w="sm" type="none"/>
            <a:tailEnd len="sm" w="sm" type="none"/>
          </a:ln>
          <a:effectLst>
            <a:outerShdw sx="1000" rotWithShape="0" dist="23000" sy="1000">
              <a:srgbClr val="000000"/>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261" name="Google Shape;261;p7"/>
          <p:cNvSpPr/>
          <p:nvPr/>
        </p:nvSpPr>
        <p:spPr>
          <a:xfrm>
            <a:off x="8164073" y="2779647"/>
            <a:ext cx="724200" cy="670500"/>
          </a:xfrm>
          <a:prstGeom prst="rect">
            <a:avLst/>
          </a:prstGeom>
          <a:no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2800"/>
              <a:buFont typeface="Arial"/>
              <a:buNone/>
            </a:pPr>
            <a:r>
              <a:rPr b="1" i="0" lang="es-CO" sz="2800" u="none" cap="none" strike="noStrike">
                <a:solidFill>
                  <a:schemeClr val="lt1"/>
                </a:solidFill>
                <a:latin typeface="Work Sans"/>
                <a:ea typeface="Work Sans"/>
                <a:cs typeface="Work Sans"/>
                <a:sym typeface="Work Sans"/>
              </a:rPr>
              <a:t>14</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grpSp>
        <p:nvGrpSpPr>
          <p:cNvPr id="496" name="Google Shape;496;g3629a2bd747_9_604"/>
          <p:cNvGrpSpPr/>
          <p:nvPr/>
        </p:nvGrpSpPr>
        <p:grpSpPr>
          <a:xfrm>
            <a:off x="233910" y="320218"/>
            <a:ext cx="266769" cy="527997"/>
            <a:chOff x="141693" y="266421"/>
            <a:chExt cx="287405" cy="396008"/>
          </a:xfrm>
        </p:grpSpPr>
        <p:cxnSp>
          <p:nvCxnSpPr>
            <p:cNvPr id="497" name="Google Shape;497;g3629a2bd747_9_604"/>
            <p:cNvCxnSpPr/>
            <p:nvPr/>
          </p:nvCxnSpPr>
          <p:spPr>
            <a:xfrm>
              <a:off x="141698" y="66242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98" name="Google Shape;498;g3629a2bd747_9_604"/>
            <p:cNvCxnSpPr/>
            <p:nvPr/>
          </p:nvCxnSpPr>
          <p:spPr>
            <a:xfrm>
              <a:off x="141697" y="61836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499" name="Google Shape;499;g3629a2bd747_9_604"/>
            <p:cNvCxnSpPr/>
            <p:nvPr/>
          </p:nvCxnSpPr>
          <p:spPr>
            <a:xfrm>
              <a:off x="141697" y="573093"/>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00" name="Google Shape;500;g3629a2bd747_9_604"/>
            <p:cNvCxnSpPr/>
            <p:nvPr/>
          </p:nvCxnSpPr>
          <p:spPr>
            <a:xfrm>
              <a:off x="141696" y="52902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01" name="Google Shape;501;g3629a2bd747_9_604"/>
            <p:cNvCxnSpPr/>
            <p:nvPr/>
          </p:nvCxnSpPr>
          <p:spPr>
            <a:xfrm>
              <a:off x="141696" y="488965"/>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02" name="Google Shape;502;g3629a2bd747_9_604"/>
            <p:cNvCxnSpPr/>
            <p:nvPr/>
          </p:nvCxnSpPr>
          <p:spPr>
            <a:xfrm>
              <a:off x="141695" y="444899"/>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03" name="Google Shape;503;g3629a2bd747_9_604"/>
            <p:cNvCxnSpPr/>
            <p:nvPr/>
          </p:nvCxnSpPr>
          <p:spPr>
            <a:xfrm>
              <a:off x="141695" y="401282"/>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04" name="Google Shape;504;g3629a2bd747_9_604"/>
            <p:cNvCxnSpPr/>
            <p:nvPr/>
          </p:nvCxnSpPr>
          <p:spPr>
            <a:xfrm>
              <a:off x="141694" y="357216"/>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05" name="Google Shape;505;g3629a2bd747_9_604"/>
            <p:cNvCxnSpPr/>
            <p:nvPr/>
          </p:nvCxnSpPr>
          <p:spPr>
            <a:xfrm>
              <a:off x="141694" y="310487"/>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cxnSp>
          <p:nvCxnSpPr>
            <p:cNvPr id="506" name="Google Shape;506;g3629a2bd747_9_604"/>
            <p:cNvCxnSpPr/>
            <p:nvPr/>
          </p:nvCxnSpPr>
          <p:spPr>
            <a:xfrm>
              <a:off x="141693" y="266421"/>
              <a:ext cx="287400" cy="0"/>
            </a:xfrm>
            <a:prstGeom prst="straightConnector1">
              <a:avLst/>
            </a:prstGeom>
            <a:noFill/>
            <a:ln cap="flat" cmpd="sng" w="19050">
              <a:solidFill>
                <a:srgbClr val="39A900"/>
              </a:solidFill>
              <a:prstDash val="solid"/>
              <a:miter lim="800000"/>
              <a:headEnd len="sm" w="sm" type="none"/>
              <a:tailEnd len="sm" w="sm" type="none"/>
            </a:ln>
            <a:effectLst>
              <a:outerShdw sx="1000" rotWithShape="0" dist="20000" sy="1000">
                <a:srgbClr val="000000"/>
              </a:outerShdw>
            </a:effectLst>
          </p:spPr>
        </p:cxnSp>
      </p:grpSp>
      <p:sp>
        <p:nvSpPr>
          <p:cNvPr id="507" name="Google Shape;507;g3629a2bd747_9_604"/>
          <p:cNvSpPr txBox="1"/>
          <p:nvPr/>
        </p:nvSpPr>
        <p:spPr>
          <a:xfrm rot="-5400000">
            <a:off x="-626083" y="1846238"/>
            <a:ext cx="1986600" cy="230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0" i="0" lang="es-CO" sz="900" u="none" cap="none" strike="noStrike">
                <a:solidFill>
                  <a:srgbClr val="3F3F3F"/>
                </a:solidFill>
                <a:latin typeface="Josefin Sans"/>
                <a:ea typeface="Josefin Sans"/>
                <a:cs typeface="Josefin Sans"/>
                <a:sym typeface="Josefin Sans"/>
              </a:rPr>
              <a:t>Servicio Nacional de Aprendizaje</a:t>
            </a:r>
            <a:endParaRPr b="0" i="0" sz="1400" u="none" cap="none" strike="noStrike">
              <a:solidFill>
                <a:srgbClr val="000000"/>
              </a:solidFill>
              <a:latin typeface="Arial"/>
              <a:ea typeface="Arial"/>
              <a:cs typeface="Arial"/>
              <a:sym typeface="Arial"/>
            </a:endParaRPr>
          </a:p>
        </p:txBody>
      </p:sp>
      <p:sp>
        <p:nvSpPr>
          <p:cNvPr id="508" name="Google Shape;508;g3629a2bd747_9_604"/>
          <p:cNvSpPr txBox="1"/>
          <p:nvPr/>
        </p:nvSpPr>
        <p:spPr>
          <a:xfrm>
            <a:off x="11674175" y="6331375"/>
            <a:ext cx="4164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chemeClr val="dk1"/>
              </a:buClr>
              <a:buSzPts val="1100"/>
              <a:buFont typeface="Arial"/>
              <a:buNone/>
            </a:pPr>
            <a:r>
              <a:rPr b="0" i="0" lang="es-CO" sz="1600" u="none" cap="none" strike="noStrike">
                <a:solidFill>
                  <a:schemeClr val="dk1"/>
                </a:solidFill>
                <a:latin typeface="Arial"/>
                <a:ea typeface="Arial"/>
                <a:cs typeface="Arial"/>
                <a:sym typeface="Arial"/>
              </a:rPr>
              <a:t>23</a:t>
            </a:r>
            <a:endParaRPr b="0" i="0" sz="1600" u="none" cap="none" strike="noStrike">
              <a:solidFill>
                <a:schemeClr val="dk1"/>
              </a:solidFill>
              <a:latin typeface="Arial"/>
              <a:ea typeface="Arial"/>
              <a:cs typeface="Arial"/>
              <a:sym typeface="Arial"/>
            </a:endParaRPr>
          </a:p>
        </p:txBody>
      </p:sp>
      <p:sp>
        <p:nvSpPr>
          <p:cNvPr id="509" name="Google Shape;509;g3629a2bd747_9_604"/>
          <p:cNvSpPr txBox="1"/>
          <p:nvPr/>
        </p:nvSpPr>
        <p:spPr>
          <a:xfrm>
            <a:off x="674626" y="169875"/>
            <a:ext cx="7319700" cy="386400"/>
          </a:xfrm>
          <a:prstGeom prst="rect">
            <a:avLst/>
          </a:prstGeom>
          <a:noFill/>
          <a:ln>
            <a:noFill/>
          </a:ln>
        </p:spPr>
        <p:txBody>
          <a:bodyPr anchorCtr="0" anchor="t" bIns="0" lIns="0" spcFirstLastPara="1" rIns="0" wrap="square" tIns="16925">
            <a:spAutoFit/>
          </a:bodyPr>
          <a:lstStyle/>
          <a:p>
            <a:pPr indent="0" lvl="0" marL="16931" marR="0" rtl="0" algn="ctr">
              <a:lnSpc>
                <a:spcPct val="100000"/>
              </a:lnSpc>
              <a:spcBef>
                <a:spcPts val="0"/>
              </a:spcBef>
              <a:spcAft>
                <a:spcPts val="0"/>
              </a:spcAft>
              <a:buClr>
                <a:srgbClr val="39A900"/>
              </a:buClr>
              <a:buSzPts val="2400"/>
              <a:buFont typeface="Work Sans"/>
              <a:buNone/>
            </a:pPr>
            <a:r>
              <a:rPr b="1" i="0" lang="es-CO" sz="2400" u="none" cap="none" strike="noStrike">
                <a:solidFill>
                  <a:srgbClr val="39A900"/>
                </a:solidFill>
                <a:latin typeface="Work Sans"/>
                <a:ea typeface="Work Sans"/>
                <a:cs typeface="Work Sans"/>
                <a:sym typeface="Work Sans"/>
              </a:rPr>
              <a:t>Requisitos funcionales y no funcionales</a:t>
            </a:r>
            <a:endParaRPr b="1" i="0" sz="2400" u="none" cap="none" strike="noStrike">
              <a:solidFill>
                <a:schemeClr val="dk1"/>
              </a:solidFill>
              <a:latin typeface="Work Sans"/>
              <a:ea typeface="Work Sans"/>
              <a:cs typeface="Work Sans"/>
              <a:sym typeface="Work Sans"/>
            </a:endParaRPr>
          </a:p>
        </p:txBody>
      </p:sp>
      <p:graphicFrame>
        <p:nvGraphicFramePr>
          <p:cNvPr id="510" name="Google Shape;510;g3629a2bd747_9_604"/>
          <p:cNvGraphicFramePr/>
          <p:nvPr/>
        </p:nvGraphicFramePr>
        <p:xfrm>
          <a:off x="695325" y="611750"/>
          <a:ext cx="3000000" cy="3000000"/>
        </p:xfrm>
        <a:graphic>
          <a:graphicData uri="http://schemas.openxmlformats.org/drawingml/2006/table">
            <a:tbl>
              <a:tblPr>
                <a:noFill/>
                <a:tableStyleId>{3A2BB003-AE29-4011-B78D-054932813FAD}</a:tableStyleId>
              </a:tblPr>
              <a:tblGrid>
                <a:gridCol w="1609725"/>
                <a:gridCol w="4000500"/>
              </a:tblGrid>
              <a:tr h="209550">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ID</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Nombre</a:t>
                      </a:r>
                      <a:endParaRPr sz="1400" u="none" cap="none" strike="noStrike"/>
                    </a:p>
                  </a:txBody>
                  <a:tcPr marT="91425" marB="91425" marR="91425" marL="91425"/>
                </a:tc>
              </a:tr>
              <a:tr h="476250">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RF-01</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Registro del Usuario</a:t>
                      </a:r>
                      <a:endParaRPr sz="1400" u="none" cap="none" strike="noStrike"/>
                    </a:p>
                  </a:txBody>
                  <a:tcPr marT="91425" marB="91425" marR="91425" marL="91425"/>
                </a:tc>
              </a:tr>
              <a:tr h="419100">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RF-02</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Inicio de sesión</a:t>
                      </a:r>
                      <a:endParaRPr sz="1400" u="none" cap="none" strike="noStrike"/>
                    </a:p>
                  </a:txBody>
                  <a:tcPr marT="91425" marB="91425" marR="91425" marL="91425"/>
                </a:tc>
              </a:tr>
              <a:tr h="419100">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RF-03</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Recuperar contraseña</a:t>
                      </a:r>
                      <a:endParaRPr sz="1400" u="none" cap="none" strike="noStrike"/>
                    </a:p>
                  </a:txBody>
                  <a:tcPr marT="91425" marB="91425" marR="91425" marL="91425"/>
                </a:tc>
              </a:tr>
              <a:tr h="209550">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RF-04</a:t>
                      </a:r>
                      <a:endParaRPr sz="1400" u="none" cap="none" strike="noStrike"/>
                    </a:p>
                  </a:txBody>
                  <a:tcPr marT="91425" marB="91425" marR="91425" marL="91425"/>
                </a:tc>
                <a:tc>
                  <a:txBody>
                    <a:bodyPr/>
                    <a:lstStyle/>
                    <a:p>
                      <a:pPr indent="0" lvl="0" marL="0" rtl="0" algn="l">
                        <a:lnSpc>
                          <a:spcPct val="115000"/>
                        </a:lnSpc>
                        <a:spcBef>
                          <a:spcPts val="1200"/>
                        </a:spcBef>
                        <a:spcAft>
                          <a:spcPts val="1200"/>
                        </a:spcAft>
                        <a:buClr>
                          <a:schemeClr val="dk1"/>
                        </a:buClr>
                        <a:buSzPts val="1100"/>
                        <a:buFont typeface="Arial"/>
                        <a:buNone/>
                      </a:pPr>
                      <a:r>
                        <a:rPr lang="es-CO">
                          <a:solidFill>
                            <a:schemeClr val="dk1"/>
                          </a:solidFill>
                        </a:rPr>
                        <a:t>Gestión de perfiles de usuario (Admin)</a:t>
                      </a:r>
                      <a:endParaRPr u="none" cap="none" strike="noStrike"/>
                    </a:p>
                  </a:txBody>
                  <a:tcPr marT="91425" marB="91425" marR="91425" marL="91425"/>
                </a:tc>
              </a:tr>
              <a:tr h="419100">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RF-05</a:t>
                      </a:r>
                      <a:endParaRPr sz="1400" u="none" cap="none" strike="noStrike"/>
                    </a:p>
                  </a:txBody>
                  <a:tcPr marT="91425" marB="91425" marR="91425" marL="91425"/>
                </a:tc>
                <a:tc>
                  <a:txBody>
                    <a:bodyPr/>
                    <a:lstStyle/>
                    <a:p>
                      <a:pPr indent="0" lvl="0" marL="0" rtl="0" algn="l">
                        <a:spcBef>
                          <a:spcPts val="1200"/>
                        </a:spcBef>
                        <a:spcAft>
                          <a:spcPts val="1200"/>
                        </a:spcAft>
                        <a:buClr>
                          <a:schemeClr val="dk1"/>
                        </a:buClr>
                        <a:buSzPts val="1100"/>
                        <a:buFont typeface="Arial"/>
                        <a:buNone/>
                      </a:pPr>
                      <a:r>
                        <a:rPr lang="es-CO">
                          <a:solidFill>
                            <a:schemeClr val="dk1"/>
                          </a:solidFill>
                        </a:rPr>
                        <a:t>Visualización de productos</a:t>
                      </a:r>
                      <a:endParaRPr u="none" cap="none" strike="noStrike"/>
                    </a:p>
                  </a:txBody>
                  <a:tcPr marT="91425" marB="91425" marR="91425" marL="91425"/>
                </a:tc>
              </a:tr>
              <a:tr h="209550">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RF-06</a:t>
                      </a:r>
                      <a:endParaRPr sz="1400" u="none" cap="none" strike="noStrike"/>
                    </a:p>
                  </a:txBody>
                  <a:tcPr marT="91425" marB="91425" marR="91425" marL="91425"/>
                </a:tc>
                <a:tc>
                  <a:txBody>
                    <a:bodyPr/>
                    <a:lstStyle/>
                    <a:p>
                      <a:pPr indent="0" lvl="0" marL="0" rtl="0" algn="l">
                        <a:spcBef>
                          <a:spcPts val="1200"/>
                        </a:spcBef>
                        <a:spcAft>
                          <a:spcPts val="1200"/>
                        </a:spcAft>
                        <a:buClr>
                          <a:schemeClr val="dk1"/>
                        </a:buClr>
                        <a:buSzPts val="1100"/>
                        <a:buFont typeface="Arial"/>
                        <a:buNone/>
                      </a:pPr>
                      <a:r>
                        <a:rPr lang="es-CO">
                          <a:solidFill>
                            <a:schemeClr val="dk1"/>
                          </a:solidFill>
                        </a:rPr>
                        <a:t>Búsqueda de productos</a:t>
                      </a:r>
                      <a:endParaRPr u="none" cap="none" strike="noStrike"/>
                    </a:p>
                  </a:txBody>
                  <a:tcPr marT="91425" marB="91425" marR="91425" marL="91425"/>
                </a:tc>
              </a:tr>
              <a:tr h="419100">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RF-07</a:t>
                      </a:r>
                      <a:endParaRPr sz="1400" u="none" cap="none" strike="noStrike"/>
                    </a:p>
                  </a:txBody>
                  <a:tcPr marT="91425" marB="91425" marR="91425" marL="91425"/>
                </a:tc>
                <a:tc>
                  <a:txBody>
                    <a:bodyPr/>
                    <a:lstStyle/>
                    <a:p>
                      <a:pPr indent="0" lvl="0" marL="0" rtl="0" algn="l">
                        <a:spcBef>
                          <a:spcPts val="1200"/>
                        </a:spcBef>
                        <a:spcAft>
                          <a:spcPts val="1200"/>
                        </a:spcAft>
                        <a:buClr>
                          <a:schemeClr val="dk1"/>
                        </a:buClr>
                        <a:buSzPts val="1100"/>
                        <a:buFont typeface="Arial"/>
                        <a:buNone/>
                      </a:pPr>
                      <a:r>
                        <a:rPr lang="es-CO">
                          <a:solidFill>
                            <a:schemeClr val="dk1"/>
                          </a:solidFill>
                        </a:rPr>
                        <a:t>Filtro por categoría</a:t>
                      </a:r>
                      <a:endParaRPr u="none" cap="none" strike="noStrike"/>
                    </a:p>
                  </a:txBody>
                  <a:tcPr marT="91425" marB="91425" marR="91425" marL="91425"/>
                </a:tc>
              </a:tr>
            </a:tbl>
          </a:graphicData>
        </a:graphic>
      </p:graphicFrame>
      <p:graphicFrame>
        <p:nvGraphicFramePr>
          <p:cNvPr id="511" name="Google Shape;511;g3629a2bd747_9_604"/>
          <p:cNvGraphicFramePr/>
          <p:nvPr/>
        </p:nvGraphicFramePr>
        <p:xfrm>
          <a:off x="695325" y="3889425"/>
          <a:ext cx="3000000" cy="3000000"/>
        </p:xfrm>
        <a:graphic>
          <a:graphicData uri="http://schemas.openxmlformats.org/drawingml/2006/table">
            <a:tbl>
              <a:tblPr>
                <a:noFill/>
                <a:tableStyleId>{3A2BB003-AE29-4011-B78D-054932813FAD}</a:tableStyleId>
              </a:tblPr>
              <a:tblGrid>
                <a:gridCol w="1533525"/>
                <a:gridCol w="3800475"/>
              </a:tblGrid>
              <a:tr h="419100">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RF-08</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lang="es-CO"/>
                        <a:t> </a:t>
                      </a:r>
                      <a:r>
                        <a:rPr lang="es-CO" sz="1400" u="none" cap="none" strike="noStrike"/>
                        <a:t>Descuentos</a:t>
                      </a:r>
                      <a:endParaRPr sz="1400" u="none" cap="none" strike="noStrike"/>
                    </a:p>
                  </a:txBody>
                  <a:tcPr marT="91425" marB="91425" marR="91425" marL="91425"/>
                </a:tc>
              </a:tr>
              <a:tr h="419100">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RF-</a:t>
                      </a:r>
                      <a:r>
                        <a:rPr lang="es-CO"/>
                        <a:t>09</a:t>
                      </a:r>
                      <a:endParaRPr sz="1400" u="none" cap="none" strike="noStrike"/>
                    </a:p>
                    <a:p>
                      <a:pPr indent="0" lvl="0" marL="0" marR="0" rtl="0" algn="l">
                        <a:lnSpc>
                          <a:spcPct val="115000"/>
                        </a:lnSpc>
                        <a:spcBef>
                          <a:spcPts val="0"/>
                        </a:spcBef>
                        <a:spcAft>
                          <a:spcPts val="0"/>
                        </a:spcAft>
                        <a:buClr>
                          <a:srgbClr val="000000"/>
                        </a:buClr>
                        <a:buSzPts val="1400"/>
                        <a:buFont typeface="Arial"/>
                        <a:buNone/>
                      </a:pPr>
                      <a:r>
                        <a:t/>
                      </a:r>
                      <a:endParaRPr/>
                    </a:p>
                    <a:p>
                      <a:pPr indent="0" lvl="0" marL="0" rtl="0" algn="l">
                        <a:lnSpc>
                          <a:spcPct val="115000"/>
                        </a:lnSpc>
                        <a:spcBef>
                          <a:spcPts val="0"/>
                        </a:spcBef>
                        <a:spcAft>
                          <a:spcPts val="0"/>
                        </a:spcAft>
                        <a:buClr>
                          <a:schemeClr val="dk1"/>
                        </a:buClr>
                        <a:buSzPts val="1400"/>
                        <a:buFont typeface="Arial"/>
                        <a:buNone/>
                      </a:pPr>
                      <a:r>
                        <a:t/>
                      </a:r>
                      <a:endParaRPr>
                        <a:solidFill>
                          <a:schemeClr val="dk1"/>
                        </a:solidFill>
                      </a:endParaRPr>
                    </a:p>
                  </a:txBody>
                  <a:tcPr marT="91425" marB="91425" marR="91425" marL="91425"/>
                </a:tc>
                <a:tc>
                  <a:txBody>
                    <a:bodyPr/>
                    <a:lstStyle/>
                    <a:p>
                      <a:pPr indent="0" lvl="0" marL="0" rtl="0" algn="l">
                        <a:spcBef>
                          <a:spcPts val="1200"/>
                        </a:spcBef>
                        <a:spcAft>
                          <a:spcPts val="1200"/>
                        </a:spcAft>
                        <a:buClr>
                          <a:schemeClr val="dk1"/>
                        </a:buClr>
                        <a:buSzPts val="1100"/>
                        <a:buFont typeface="Arial"/>
                        <a:buNone/>
                      </a:pPr>
                      <a:r>
                        <a:rPr lang="es-CO">
                          <a:solidFill>
                            <a:schemeClr val="dk1"/>
                          </a:solidFill>
                        </a:rPr>
                        <a:t>Gestión de productos (Admin)</a:t>
                      </a:r>
                      <a:endParaRPr>
                        <a:solidFill>
                          <a:schemeClr val="dk1"/>
                        </a:solidFill>
                      </a:endParaRPr>
                    </a:p>
                  </a:txBody>
                  <a:tcPr marT="91425" marB="91425" marR="91425" marL="91425"/>
                </a:tc>
              </a:tr>
            </a:tbl>
          </a:graphicData>
        </a:graphic>
      </p:graphicFrame>
      <p:graphicFrame>
        <p:nvGraphicFramePr>
          <p:cNvPr id="512" name="Google Shape;512;g3629a2bd747_9_604"/>
          <p:cNvGraphicFramePr/>
          <p:nvPr/>
        </p:nvGraphicFramePr>
        <p:xfrm>
          <a:off x="6169600" y="611750"/>
          <a:ext cx="3000000" cy="3000000"/>
        </p:xfrm>
        <a:graphic>
          <a:graphicData uri="http://schemas.openxmlformats.org/drawingml/2006/table">
            <a:tbl>
              <a:tblPr>
                <a:noFill/>
                <a:tableStyleId>{3A2BB003-AE29-4011-B78D-054932813FAD}</a:tableStyleId>
              </a:tblPr>
              <a:tblGrid>
                <a:gridCol w="1562100"/>
                <a:gridCol w="3886200"/>
              </a:tblGrid>
              <a:tr h="371475">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ID</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Nombre</a:t>
                      </a:r>
                      <a:endParaRPr sz="1400" u="none" cap="none" strike="noStrike"/>
                    </a:p>
                  </a:txBody>
                  <a:tcPr marT="91425" marB="91425" marR="91425" marL="91425"/>
                </a:tc>
              </a:tr>
              <a:tr h="371475">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RNF-01</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Tiempo de respuesta de acción</a:t>
                      </a:r>
                      <a:endParaRPr sz="1400" u="none" cap="none" strike="noStrike"/>
                    </a:p>
                  </a:txBody>
                  <a:tcPr marT="91425" marB="91425" marR="91425" marL="91425"/>
                </a:tc>
              </a:tr>
              <a:tr h="419100">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RNF-02</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Disponibilidad</a:t>
                      </a:r>
                      <a:endParaRPr sz="1400" u="none" cap="none" strike="noStrike"/>
                    </a:p>
                  </a:txBody>
                  <a:tcPr marT="91425" marB="91425" marR="91425" marL="91425"/>
                </a:tc>
              </a:tr>
              <a:tr h="419100">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RNF-03</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Seguridad de datos</a:t>
                      </a:r>
                      <a:endParaRPr sz="1400" u="none" cap="none" strike="noStrike"/>
                    </a:p>
                  </a:txBody>
                  <a:tcPr marT="91425" marB="91425" marR="91425" marL="91425"/>
                </a:tc>
              </a:tr>
              <a:tr h="361950">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RNF-04</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Compatibilidad con otros navegadores</a:t>
                      </a:r>
                      <a:endParaRPr sz="1400" u="none" cap="none" strike="noStrike"/>
                    </a:p>
                  </a:txBody>
                  <a:tcPr marT="91425" marB="91425" marR="91425" marL="91425"/>
                </a:tc>
              </a:tr>
              <a:tr h="361950">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RNF-05</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Soporte hasta 1.000 usuarios</a:t>
                      </a:r>
                      <a:endParaRPr sz="1400" u="none" cap="none" strike="noStrike"/>
                    </a:p>
                  </a:txBody>
                  <a:tcPr marT="91425" marB="91425" marR="91425" marL="91425"/>
                </a:tc>
              </a:tr>
              <a:tr h="419100">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RNF-06</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Copia de seguridad de la base de datos</a:t>
                      </a:r>
                      <a:endParaRPr sz="1400" u="none" cap="none" strike="noStrike"/>
                    </a:p>
                  </a:txBody>
                  <a:tcPr marT="91425" marB="91425" marR="91425" marL="91425"/>
                </a:tc>
              </a:tr>
              <a:tr h="600075">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RNF-07</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Mantenimiento al sistema</a:t>
                      </a:r>
                      <a:endParaRPr sz="1400" u="none" cap="none" strike="noStrike"/>
                    </a:p>
                  </a:txBody>
                  <a:tcPr marT="91425" marB="91425" marR="91425" marL="91425"/>
                </a:tc>
              </a:tr>
              <a:tr h="361950">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RNF-08</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Facilidad de uso</a:t>
                      </a:r>
                      <a:endParaRPr sz="1400" u="none" cap="none" strike="noStrike"/>
                    </a:p>
                  </a:txBody>
                  <a:tcPr marT="91425" marB="91425" marR="91425" marL="91425"/>
                </a:tc>
              </a:tr>
              <a:tr h="419100">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RNF-09</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Protección ante ataques</a:t>
                      </a:r>
                      <a:endParaRPr sz="1400" u="none" cap="none" strike="noStrike"/>
                    </a:p>
                  </a:txBody>
                  <a:tcPr marT="91425" marB="91425" marR="91425" marL="91425"/>
                </a:tc>
              </a:tr>
              <a:tr h="419100">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RNF-10</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Roles y permisos</a:t>
                      </a:r>
                      <a:endParaRPr sz="1400" u="none" cap="none" strike="noStrike"/>
                    </a:p>
                  </a:txBody>
                  <a:tcPr marT="91425" marB="91425" marR="91425" marL="91425"/>
                </a:tc>
              </a:tr>
            </a:tbl>
          </a:graphicData>
        </a:graphic>
      </p:graphicFrame>
      <p:cxnSp>
        <p:nvCxnSpPr>
          <p:cNvPr id="513" name="Google Shape;513;g3629a2bd747_9_604"/>
          <p:cNvCxnSpPr/>
          <p:nvPr/>
        </p:nvCxnSpPr>
        <p:spPr>
          <a:xfrm>
            <a:off x="5756950" y="713075"/>
            <a:ext cx="19800" cy="5716200"/>
          </a:xfrm>
          <a:prstGeom prst="straightConnector1">
            <a:avLst/>
          </a:prstGeom>
          <a:noFill/>
          <a:ln cap="flat" cmpd="sng" w="28575">
            <a:solidFill>
              <a:schemeClr val="dk2"/>
            </a:solidFill>
            <a:prstDash val="solid"/>
            <a:round/>
            <a:headEnd len="sm" w="sm" type="none"/>
            <a:tailEnd len="sm" w="sm" type="none"/>
          </a:ln>
        </p:spPr>
      </p:cxnSp>
      <p:graphicFrame>
        <p:nvGraphicFramePr>
          <p:cNvPr id="514" name="Google Shape;514;g3629a2bd747_9_604"/>
          <p:cNvGraphicFramePr/>
          <p:nvPr/>
        </p:nvGraphicFramePr>
        <p:xfrm>
          <a:off x="695325" y="4656650"/>
          <a:ext cx="3000000" cy="3000000"/>
        </p:xfrm>
        <a:graphic>
          <a:graphicData uri="http://schemas.openxmlformats.org/drawingml/2006/table">
            <a:tbl>
              <a:tblPr>
                <a:noFill/>
                <a:tableStyleId>{3A2BB003-AE29-4011-B78D-054932813FAD}</a:tableStyleId>
              </a:tblPr>
              <a:tblGrid>
                <a:gridCol w="1533525"/>
                <a:gridCol w="3800475"/>
              </a:tblGrid>
              <a:tr h="293925">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RF-</a:t>
                      </a:r>
                      <a:r>
                        <a:rPr lang="es-CO"/>
                        <a:t>10</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lang="es-CO"/>
                        <a:t>C</a:t>
                      </a:r>
                      <a:r>
                        <a:rPr lang="es-CO">
                          <a:solidFill>
                            <a:schemeClr val="dk1"/>
                          </a:solidFill>
                        </a:rPr>
                        <a:t>arrito de compras</a:t>
                      </a:r>
                      <a:endParaRPr sz="1400" u="none" cap="none" strike="noStrike"/>
                    </a:p>
                  </a:txBody>
                  <a:tcPr marT="91425" marB="91425" marR="91425" marL="91425"/>
                </a:tc>
              </a:tr>
              <a:tr h="293925">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RF-</a:t>
                      </a:r>
                      <a:r>
                        <a:rPr lang="es-CO"/>
                        <a:t>11</a:t>
                      </a:r>
                      <a:endParaRPr sz="1400" u="none" cap="none" strike="noStrike"/>
                    </a:p>
                  </a:txBody>
                  <a:tcPr marT="91425" marB="91425" marR="91425" marL="91425"/>
                </a:tc>
                <a:tc>
                  <a:txBody>
                    <a:bodyPr/>
                    <a:lstStyle/>
                    <a:p>
                      <a:pPr indent="0" lvl="0" marL="0" rtl="0" algn="l">
                        <a:spcBef>
                          <a:spcPts val="1200"/>
                        </a:spcBef>
                        <a:spcAft>
                          <a:spcPts val="1200"/>
                        </a:spcAft>
                        <a:buClr>
                          <a:schemeClr val="dk1"/>
                        </a:buClr>
                        <a:buSzPts val="1100"/>
                        <a:buFont typeface="Arial"/>
                        <a:buNone/>
                      </a:pPr>
                      <a:r>
                        <a:rPr lang="es-CO">
                          <a:solidFill>
                            <a:schemeClr val="dk1"/>
                          </a:solidFill>
                        </a:rPr>
                        <a:t>Procesamiento de pagos</a:t>
                      </a:r>
                      <a:endParaRPr sz="1400" u="none" cap="none" strike="noStrike"/>
                    </a:p>
                  </a:txBody>
                  <a:tcPr marT="91425" marB="91425" marR="91425" marL="91425"/>
                </a:tc>
              </a:tr>
              <a:tr h="293925">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RF-</a:t>
                      </a:r>
                      <a:r>
                        <a:rPr lang="es-CO"/>
                        <a:t>12</a:t>
                      </a:r>
                      <a:endParaRPr/>
                    </a:p>
                  </a:txBody>
                  <a:tcPr marT="91425" marB="91425" marR="91425" marL="91425"/>
                </a:tc>
                <a:tc>
                  <a:txBody>
                    <a:bodyPr/>
                    <a:lstStyle/>
                    <a:p>
                      <a:pPr indent="0" lvl="0" marL="0" rtl="0" algn="l">
                        <a:spcBef>
                          <a:spcPts val="1200"/>
                        </a:spcBef>
                        <a:spcAft>
                          <a:spcPts val="1200"/>
                        </a:spcAft>
                        <a:buClr>
                          <a:schemeClr val="dk1"/>
                        </a:buClr>
                        <a:buSzPts val="1100"/>
                        <a:buFont typeface="Arial"/>
                        <a:buNone/>
                      </a:pPr>
                      <a:r>
                        <a:rPr lang="es-CO">
                          <a:solidFill>
                            <a:schemeClr val="dk1"/>
                          </a:solidFill>
                        </a:rPr>
                        <a:t>Generación de ticket de compra</a:t>
                      </a:r>
                      <a:endParaRPr>
                        <a:solidFill>
                          <a:schemeClr val="dk1"/>
                        </a:solidFill>
                      </a:endParaRPr>
                    </a:p>
                  </a:txBody>
                  <a:tcPr marT="91425" marB="91425" marR="91425" marL="91425"/>
                </a:tc>
              </a:tr>
              <a:tr h="293925">
                <a:tc>
                  <a:txBody>
                    <a:bodyPr/>
                    <a:lstStyle/>
                    <a:p>
                      <a:pPr indent="0" lvl="0" marL="0" marR="0" rtl="0" algn="l">
                        <a:lnSpc>
                          <a:spcPct val="115000"/>
                        </a:lnSpc>
                        <a:spcBef>
                          <a:spcPts val="0"/>
                        </a:spcBef>
                        <a:spcAft>
                          <a:spcPts val="0"/>
                        </a:spcAft>
                        <a:buClr>
                          <a:schemeClr val="dk1"/>
                        </a:buClr>
                        <a:buSzPts val="1400"/>
                        <a:buFont typeface="Arial"/>
                        <a:buNone/>
                      </a:pPr>
                      <a:r>
                        <a:t/>
                      </a:r>
                      <a:endParaRPr sz="1400" u="none" cap="none" strike="noStrike">
                        <a:solidFill>
                          <a:schemeClr val="dk1"/>
                        </a:solidFill>
                      </a:endParaRPr>
                    </a:p>
                  </a:txBody>
                  <a:tcPr marT="91425" marB="91425" marR="91425" marL="91425"/>
                </a:tc>
                <a:tc>
                  <a:txBody>
                    <a:bodyPr/>
                    <a:lstStyle/>
                    <a:p>
                      <a:pPr indent="0" lvl="0" marL="0" rtl="0" algn="l">
                        <a:spcBef>
                          <a:spcPts val="1200"/>
                        </a:spcBef>
                        <a:spcAft>
                          <a:spcPts val="1200"/>
                        </a:spcAft>
                        <a:buNone/>
                      </a:pPr>
                      <a:r>
                        <a:t/>
                      </a:r>
                      <a:endParaRPr>
                        <a:solidFill>
                          <a:schemeClr val="dk1"/>
                        </a:solidFill>
                      </a:endParaRPr>
                    </a:p>
                  </a:txBody>
                  <a:tcPr marT="91425" marB="91425" marR="91425" marL="91425"/>
                </a:tc>
              </a:tr>
            </a:tbl>
          </a:graphicData>
        </a:graphic>
      </p:graphicFrame>
      <p:graphicFrame>
        <p:nvGraphicFramePr>
          <p:cNvPr id="515" name="Google Shape;515;g3629a2bd747_9_604"/>
          <p:cNvGraphicFramePr/>
          <p:nvPr/>
        </p:nvGraphicFramePr>
        <p:xfrm>
          <a:off x="674625" y="5747850"/>
          <a:ext cx="3000000" cy="3000000"/>
        </p:xfrm>
        <a:graphic>
          <a:graphicData uri="http://schemas.openxmlformats.org/drawingml/2006/table">
            <a:tbl>
              <a:tblPr>
                <a:noFill/>
                <a:tableStyleId>{3A2BB003-AE29-4011-B78D-054932813FAD}</a:tableStyleId>
              </a:tblPr>
              <a:tblGrid>
                <a:gridCol w="1533525"/>
                <a:gridCol w="3800475"/>
              </a:tblGrid>
              <a:tr h="293925">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RF-</a:t>
                      </a:r>
                      <a:r>
                        <a:rPr lang="es-CO"/>
                        <a:t>13</a:t>
                      </a:r>
                      <a:endParaRPr sz="1400" u="none" cap="none" strike="noStrike"/>
                    </a:p>
                  </a:txBody>
                  <a:tcPr marT="91425" marB="91425" marR="91425" marL="91425"/>
                </a:tc>
                <a:tc>
                  <a:txBody>
                    <a:bodyPr/>
                    <a:lstStyle/>
                    <a:p>
                      <a:pPr indent="0" lvl="0" marL="0" rtl="0" algn="l">
                        <a:spcBef>
                          <a:spcPts val="1200"/>
                        </a:spcBef>
                        <a:spcAft>
                          <a:spcPts val="1200"/>
                        </a:spcAft>
                        <a:buClr>
                          <a:schemeClr val="dk1"/>
                        </a:buClr>
                        <a:buSzPts val="1100"/>
                        <a:buFont typeface="Arial"/>
                        <a:buNone/>
                      </a:pPr>
                      <a:r>
                        <a:rPr lang="es-CO">
                          <a:solidFill>
                            <a:schemeClr val="dk1"/>
                          </a:solidFill>
                        </a:rPr>
                        <a:t>Historial de pedidos</a:t>
                      </a:r>
                      <a:endParaRPr sz="1900" u="none" cap="none" strike="noStrike"/>
                    </a:p>
                  </a:txBody>
                  <a:tcPr marT="91425" marB="91425" marR="91425" marL="91425"/>
                </a:tc>
              </a:tr>
              <a:tr h="293925">
                <a:tc>
                  <a:txBody>
                    <a:bodyPr/>
                    <a:lstStyle/>
                    <a:p>
                      <a:pPr indent="0" lvl="0" marL="0" marR="0" rtl="0" algn="l">
                        <a:lnSpc>
                          <a:spcPct val="115000"/>
                        </a:lnSpc>
                        <a:spcBef>
                          <a:spcPts val="0"/>
                        </a:spcBef>
                        <a:spcAft>
                          <a:spcPts val="0"/>
                        </a:spcAft>
                        <a:buClr>
                          <a:srgbClr val="000000"/>
                        </a:buClr>
                        <a:buSzPts val="1400"/>
                        <a:buFont typeface="Arial"/>
                        <a:buNone/>
                      </a:pPr>
                      <a:r>
                        <a:rPr lang="es-CO" sz="1400" u="none" cap="none" strike="noStrike"/>
                        <a:t>RF-</a:t>
                      </a:r>
                      <a:r>
                        <a:rPr lang="es-CO"/>
                        <a:t>14</a:t>
                      </a:r>
                      <a:endParaRPr sz="1400" u="none" cap="none" strike="noStrike"/>
                    </a:p>
                  </a:txBody>
                  <a:tcPr marT="91425" marB="91425" marR="91425" marL="91425"/>
                </a:tc>
                <a:tc>
                  <a:txBody>
                    <a:bodyPr/>
                    <a:lstStyle/>
                    <a:p>
                      <a:pPr indent="0" lvl="0" marL="0" rtl="0" algn="l">
                        <a:lnSpc>
                          <a:spcPct val="115000"/>
                        </a:lnSpc>
                        <a:spcBef>
                          <a:spcPts val="1200"/>
                        </a:spcBef>
                        <a:spcAft>
                          <a:spcPts val="0"/>
                        </a:spcAft>
                        <a:buClr>
                          <a:schemeClr val="dk1"/>
                        </a:buClr>
                        <a:buSzPts val="1100"/>
                        <a:buFont typeface="Arial"/>
                        <a:buNone/>
                      </a:pPr>
                      <a:r>
                        <a:rPr lang="es-CO">
                          <a:solidFill>
                            <a:schemeClr val="dk1"/>
                          </a:solidFill>
                        </a:rPr>
                        <a:t>Información de la tienda</a:t>
                      </a:r>
                      <a:endParaRPr u="none" cap="none" strike="noStrike"/>
                    </a:p>
                  </a:txBody>
                  <a:tcPr marT="91425" marB="91425" marR="91425" marL="91425"/>
                </a:tc>
              </a:tr>
              <a:tr h="293925">
                <a:tc>
                  <a:txBody>
                    <a:bodyPr/>
                    <a:lstStyle/>
                    <a:p>
                      <a:pPr indent="0" lvl="0" marL="0" marR="0" rtl="0" algn="l">
                        <a:lnSpc>
                          <a:spcPct val="115000"/>
                        </a:lnSpc>
                        <a:spcBef>
                          <a:spcPts val="0"/>
                        </a:spcBef>
                        <a:spcAft>
                          <a:spcPts val="0"/>
                        </a:spcAft>
                        <a:buClr>
                          <a:schemeClr val="dk1"/>
                        </a:buClr>
                        <a:buSzPts val="1400"/>
                        <a:buFont typeface="Arial"/>
                        <a:buNone/>
                      </a:pPr>
                      <a:r>
                        <a:t/>
                      </a:r>
                      <a:endParaRPr sz="1400" u="none" cap="none" strike="noStrike">
                        <a:solidFill>
                          <a:schemeClr val="dk1"/>
                        </a:solidFill>
                      </a:endParaRPr>
                    </a:p>
                  </a:txBody>
                  <a:tcPr marT="91425" marB="91425" marR="91425" marL="91425"/>
                </a:tc>
                <a:tc>
                  <a:txBody>
                    <a:bodyPr/>
                    <a:lstStyle/>
                    <a:p>
                      <a:pPr indent="0" lvl="0" marL="0" rtl="0" algn="l">
                        <a:spcBef>
                          <a:spcPts val="1200"/>
                        </a:spcBef>
                        <a:spcAft>
                          <a:spcPts val="1200"/>
                        </a:spcAft>
                        <a:buNone/>
                      </a:pPr>
                      <a:r>
                        <a:t/>
                      </a:r>
                      <a:endParaRPr>
                        <a:solidFill>
                          <a:schemeClr val="dk1"/>
                        </a:solidFill>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graphicFrame>
        <p:nvGraphicFramePr>
          <p:cNvPr id="521" name="Google Shape;521;g3629a2bd747_9_625"/>
          <p:cNvGraphicFramePr/>
          <p:nvPr/>
        </p:nvGraphicFramePr>
        <p:xfrm>
          <a:off x="225575" y="611513"/>
          <a:ext cx="3000000" cy="3000000"/>
        </p:xfrm>
        <a:graphic>
          <a:graphicData uri="http://schemas.openxmlformats.org/drawingml/2006/table">
            <a:tbl>
              <a:tblPr>
                <a:noFill/>
                <a:tableStyleId>{D0A9B4FA-40FA-442B-B96B-B0DEC171D8B3}</a:tableStyleId>
              </a:tblPr>
              <a:tblGrid>
                <a:gridCol w="3108275"/>
                <a:gridCol w="3056300"/>
              </a:tblGrid>
              <a:tr h="57340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IDENTIFICACIÓN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RF-001</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5127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NOMBRE DEL REQUERIMIENT</a:t>
                      </a:r>
                      <a:r>
                        <a:rPr lang="es-CO" sz="1200"/>
                        <a: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Registro del Usuario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3522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CARACTERÍSTICAS</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Poder hacer que un usuario pueda acceder en un sistema o aplicación web</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1875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DESCRIPCIÓN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Permite al usuario registrarse proporcionando nombre, correo electrónico y su contraseña</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0505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REQUERIMIENTO NO FUNCIONAL</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RNF001</a:t>
                      </a:r>
                      <a:endParaRPr sz="1200" u="none" cap="none" strike="noStrike"/>
                    </a:p>
                    <a:p>
                      <a:pPr indent="0" lvl="0" marL="0" marR="0" rtl="0" algn="l">
                        <a:lnSpc>
                          <a:spcPct val="115000"/>
                        </a:lnSpc>
                        <a:spcBef>
                          <a:spcPts val="1200"/>
                        </a:spcBef>
                        <a:spcAft>
                          <a:spcPts val="0"/>
                        </a:spcAft>
                        <a:buClr>
                          <a:srgbClr val="000000"/>
                        </a:buClr>
                        <a:buSzPts val="1200"/>
                        <a:buFont typeface="Arial"/>
                        <a:buNone/>
                      </a:pPr>
                      <a:r>
                        <a:rPr lang="es-CO" sz="1200" u="none" cap="none" strike="noStrike"/>
                        <a:t>RNF003</a:t>
                      </a:r>
                      <a:endParaRPr sz="1200" u="none" cap="none" strike="noStrike"/>
                    </a:p>
                    <a:p>
                      <a:pPr indent="0" lvl="0" marL="0" marR="0" rtl="0" algn="l">
                        <a:lnSpc>
                          <a:spcPct val="115000"/>
                        </a:lnSpc>
                        <a:spcBef>
                          <a:spcPts val="1200"/>
                        </a:spcBef>
                        <a:spcAft>
                          <a:spcPts val="0"/>
                        </a:spcAft>
                        <a:buClr>
                          <a:srgbClr val="000000"/>
                        </a:buClr>
                        <a:buSzPts val="1200"/>
                        <a:buFont typeface="Arial"/>
                        <a:buNone/>
                      </a:pPr>
                      <a:r>
                        <a:rPr lang="es-CO" sz="1200" u="none" cap="none" strike="noStrike"/>
                        <a:t>RNF009</a:t>
                      </a:r>
                      <a:endParaRPr sz="1200" u="none" cap="none" strike="noStrike"/>
                    </a:p>
                    <a:p>
                      <a:pPr indent="0" lvl="0" marL="0" marR="0" rtl="0" algn="l">
                        <a:lnSpc>
                          <a:spcPct val="115000"/>
                        </a:lnSpc>
                        <a:spcBef>
                          <a:spcPts val="1200"/>
                        </a:spcBef>
                        <a:spcAft>
                          <a:spcPts val="0"/>
                        </a:spcAft>
                        <a:buClr>
                          <a:srgbClr val="000000"/>
                        </a:buClr>
                        <a:buSzPts val="1200"/>
                        <a:buFont typeface="Arial"/>
                        <a:buNone/>
                      </a:pPr>
                      <a:r>
                        <a:rPr lang="es-CO" sz="1200" u="none" cap="none" strike="noStrike"/>
                        <a:t>RNF010</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5127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PRIORIDAD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Alta</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522" name="Google Shape;522;g3629a2bd747_9_625"/>
          <p:cNvGraphicFramePr/>
          <p:nvPr/>
        </p:nvGraphicFramePr>
        <p:xfrm>
          <a:off x="6666025" y="649550"/>
          <a:ext cx="3000000" cy="3000000"/>
        </p:xfrm>
        <a:graphic>
          <a:graphicData uri="http://schemas.openxmlformats.org/drawingml/2006/table">
            <a:tbl>
              <a:tblPr>
                <a:noFill/>
                <a:tableStyleId>{D0A9B4FA-40FA-442B-B96B-B0DEC171D8B3}</a:tableStyleId>
              </a:tblPr>
              <a:tblGrid>
                <a:gridCol w="2903925"/>
                <a:gridCol w="2516800"/>
              </a:tblGrid>
              <a:tr h="61322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IDENTIFICACIÓN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RF-002</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4692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NOMBRE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Iniciar sesión</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2867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CARACTERÍSTICAS</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Es una acción que puede hacer el usuario para que pueda ver su perfil</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1155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DESCRIPCIÓN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Permite al usuario iniciar sesión introduciendo su correo o nombre de usuario con su contraseña</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8770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REQUERIMIENTO NO FUNCIONAL</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RNF001</a:t>
                      </a:r>
                      <a:endParaRPr sz="1200" u="none" cap="none" strike="noStrike"/>
                    </a:p>
                    <a:p>
                      <a:pPr indent="0" lvl="0" marL="0" marR="0" rtl="0" algn="l">
                        <a:lnSpc>
                          <a:spcPct val="115000"/>
                        </a:lnSpc>
                        <a:spcBef>
                          <a:spcPts val="1200"/>
                        </a:spcBef>
                        <a:spcAft>
                          <a:spcPts val="0"/>
                        </a:spcAft>
                        <a:buClr>
                          <a:srgbClr val="000000"/>
                        </a:buClr>
                        <a:buSzPts val="1200"/>
                        <a:buFont typeface="Arial"/>
                        <a:buNone/>
                      </a:pPr>
                      <a:r>
                        <a:rPr lang="es-CO" sz="1200" u="none" cap="none" strike="noStrike"/>
                        <a:t>RNF003</a:t>
                      </a:r>
                      <a:endParaRPr sz="1200" u="none" cap="none" strike="noStrike"/>
                    </a:p>
                    <a:p>
                      <a:pPr indent="0" lvl="0" marL="0" marR="0" rtl="0" algn="l">
                        <a:lnSpc>
                          <a:spcPct val="115000"/>
                        </a:lnSpc>
                        <a:spcBef>
                          <a:spcPts val="1200"/>
                        </a:spcBef>
                        <a:spcAft>
                          <a:spcPts val="0"/>
                        </a:spcAft>
                        <a:buClr>
                          <a:srgbClr val="000000"/>
                        </a:buClr>
                        <a:buSzPts val="1200"/>
                        <a:buFont typeface="Arial"/>
                        <a:buNone/>
                      </a:pPr>
                      <a:r>
                        <a:rPr lang="es-CO" sz="1200" u="none" cap="none" strike="noStrike"/>
                        <a:t>RNF009</a:t>
                      </a:r>
                      <a:endParaRPr sz="1200" u="none" cap="none" strike="noStrike"/>
                    </a:p>
                    <a:p>
                      <a:pPr indent="0" lvl="0" marL="0" marR="0" rtl="0" algn="l">
                        <a:lnSpc>
                          <a:spcPct val="115000"/>
                        </a:lnSpc>
                        <a:spcBef>
                          <a:spcPts val="1200"/>
                        </a:spcBef>
                        <a:spcAft>
                          <a:spcPts val="0"/>
                        </a:spcAft>
                        <a:buClr>
                          <a:srgbClr val="000000"/>
                        </a:buClr>
                        <a:buSzPts val="1200"/>
                        <a:buFont typeface="Arial"/>
                        <a:buNone/>
                      </a:pPr>
                      <a:r>
                        <a:rPr lang="es-CO" sz="1200" u="none" cap="none" strike="noStrike"/>
                        <a:t>RNF010</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4692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PRIORIDAD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Alta</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523" name="Google Shape;523;g3629a2bd747_9_625"/>
          <p:cNvSpPr txBox="1"/>
          <p:nvPr/>
        </p:nvSpPr>
        <p:spPr>
          <a:xfrm>
            <a:off x="4678026" y="49950"/>
            <a:ext cx="3604200" cy="386400"/>
          </a:xfrm>
          <a:prstGeom prst="rect">
            <a:avLst/>
          </a:prstGeom>
          <a:noFill/>
          <a:ln>
            <a:noFill/>
          </a:ln>
        </p:spPr>
        <p:txBody>
          <a:bodyPr anchorCtr="0" anchor="t" bIns="0" lIns="0" spcFirstLastPara="1" rIns="0" wrap="square" tIns="16925">
            <a:spAutoFit/>
          </a:bodyPr>
          <a:lstStyle/>
          <a:p>
            <a:pPr indent="0" lvl="0" marL="16931" marR="0" rtl="0" algn="l">
              <a:lnSpc>
                <a:spcPct val="100000"/>
              </a:lnSpc>
              <a:spcBef>
                <a:spcPts val="0"/>
              </a:spcBef>
              <a:spcAft>
                <a:spcPts val="0"/>
              </a:spcAft>
              <a:buClr>
                <a:srgbClr val="39A900"/>
              </a:buClr>
              <a:buSzPts val="2400"/>
              <a:buFont typeface="Work Sans"/>
              <a:buNone/>
            </a:pPr>
            <a:r>
              <a:rPr b="1" i="0" lang="es-CO" sz="2400" u="none" cap="none" strike="noStrike">
                <a:solidFill>
                  <a:srgbClr val="39A900"/>
                </a:solidFill>
                <a:latin typeface="Work Sans"/>
                <a:ea typeface="Work Sans"/>
                <a:cs typeface="Work Sans"/>
                <a:sym typeface="Work Sans"/>
              </a:rPr>
              <a:t>Requisitos Funcionales</a:t>
            </a:r>
            <a:endParaRPr b="1" i="0" sz="2400" u="none" cap="none" strike="noStrike">
              <a:solidFill>
                <a:schemeClr val="dk1"/>
              </a:solidFill>
              <a:latin typeface="Work Sans"/>
              <a:ea typeface="Work Sans"/>
              <a:cs typeface="Work Sans"/>
              <a:sym typeface="Work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graphicFrame>
        <p:nvGraphicFramePr>
          <p:cNvPr id="529" name="Google Shape;529;g3629a2bd747_9_644"/>
          <p:cNvGraphicFramePr/>
          <p:nvPr/>
        </p:nvGraphicFramePr>
        <p:xfrm>
          <a:off x="152400" y="152400"/>
          <a:ext cx="3000000" cy="3000000"/>
        </p:xfrm>
        <a:graphic>
          <a:graphicData uri="http://schemas.openxmlformats.org/drawingml/2006/table">
            <a:tbl>
              <a:tblPr>
                <a:noFill/>
                <a:tableStyleId>{D0A9B4FA-40FA-442B-B96B-B0DEC171D8B3}</a:tableStyleId>
              </a:tblPr>
              <a:tblGrid>
                <a:gridCol w="2731725"/>
                <a:gridCol w="2668000"/>
              </a:tblGrid>
              <a:tr h="73165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IDENTIFICACIÓN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RF-003</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5255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NOMBRE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Recuperar contraseña</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8760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CARACTERÍSTICAS</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Los usuarios pueden recuperar su contraseña mediante un enlace enviado al correo electrónico.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8760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DESCRIPCIÓN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Los usuarios pueden recuperar su contraseña mediante un enlace enviado al correo electrónico.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5767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REQUERIMIENTO NO FUNCIONAL</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RNF001</a:t>
                      </a:r>
                      <a:endParaRPr sz="1200" u="none" cap="none" strike="noStrike"/>
                    </a:p>
                    <a:p>
                      <a:pPr indent="0" lvl="0" marL="0" marR="0" rtl="0" algn="l">
                        <a:lnSpc>
                          <a:spcPct val="115000"/>
                        </a:lnSpc>
                        <a:spcBef>
                          <a:spcPts val="1200"/>
                        </a:spcBef>
                        <a:spcAft>
                          <a:spcPts val="0"/>
                        </a:spcAft>
                        <a:buClr>
                          <a:srgbClr val="000000"/>
                        </a:buClr>
                        <a:buSzPts val="1200"/>
                        <a:buFont typeface="Arial"/>
                        <a:buNone/>
                      </a:pPr>
                      <a:r>
                        <a:rPr lang="es-CO" sz="1200" u="none" cap="none" strike="noStrike"/>
                        <a:t>RNF003</a:t>
                      </a:r>
                      <a:endParaRPr sz="1200" u="none" cap="none" strike="noStrike"/>
                    </a:p>
                    <a:p>
                      <a:pPr indent="0" lvl="0" marL="0" marR="0" rtl="0" algn="l">
                        <a:lnSpc>
                          <a:spcPct val="115000"/>
                        </a:lnSpc>
                        <a:spcBef>
                          <a:spcPts val="1200"/>
                        </a:spcBef>
                        <a:spcAft>
                          <a:spcPts val="0"/>
                        </a:spcAft>
                        <a:buClr>
                          <a:srgbClr val="000000"/>
                        </a:buClr>
                        <a:buSzPts val="1200"/>
                        <a:buFont typeface="Arial"/>
                        <a:buNone/>
                      </a:pPr>
                      <a:r>
                        <a:rPr lang="es-CO" sz="1200" u="none" cap="none" strike="noStrike"/>
                        <a:t>RNF009</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2795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PRIORIDAD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Alta</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530" name="Google Shape;530;g3629a2bd747_9_644"/>
          <p:cNvGraphicFramePr/>
          <p:nvPr/>
        </p:nvGraphicFramePr>
        <p:xfrm>
          <a:off x="5849850" y="152400"/>
          <a:ext cx="3000000" cy="3000000"/>
        </p:xfrm>
        <a:graphic>
          <a:graphicData uri="http://schemas.openxmlformats.org/drawingml/2006/table">
            <a:tbl>
              <a:tblPr>
                <a:noFill/>
                <a:tableStyleId>{D0A9B4FA-40FA-442B-B96B-B0DEC171D8B3}</a:tableStyleId>
              </a:tblPr>
              <a:tblGrid>
                <a:gridCol w="2731725"/>
                <a:gridCol w="2668000"/>
              </a:tblGrid>
              <a:tr h="76470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IDENTIFICACIÓN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RF-004</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8205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NOMBRE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Visualización de productos</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3672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CARACTERÍSTICAS</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El mismo usuario podrá visualizar el producto que quiere comprar antes de pagarlo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3340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DESCRIPCIÓN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El sistema debe estar disponible el 99,5% del tiempo mensual.</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4612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REQUERIMIENTO NO FUNCIONAL</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RNF001</a:t>
                      </a:r>
                      <a:endParaRPr sz="1200" u="none" cap="none" strike="noStrike"/>
                    </a:p>
                    <a:p>
                      <a:pPr indent="0" lvl="0" marL="0" marR="0" rtl="0" algn="l">
                        <a:lnSpc>
                          <a:spcPct val="115000"/>
                        </a:lnSpc>
                        <a:spcBef>
                          <a:spcPts val="1200"/>
                        </a:spcBef>
                        <a:spcAft>
                          <a:spcPts val="0"/>
                        </a:spcAft>
                        <a:buClr>
                          <a:srgbClr val="000000"/>
                        </a:buClr>
                        <a:buSzPts val="1200"/>
                        <a:buFont typeface="Arial"/>
                        <a:buNone/>
                      </a:pPr>
                      <a:r>
                        <a:rPr lang="es-CO" sz="1200" u="none" cap="none" strike="noStrike"/>
                        <a:t>RNF002</a:t>
                      </a:r>
                      <a:endParaRPr sz="1200" u="none" cap="none" strike="noStrike"/>
                    </a:p>
                    <a:p>
                      <a:pPr indent="0" lvl="0" marL="0" marR="0" rtl="0" algn="l">
                        <a:lnSpc>
                          <a:spcPct val="115000"/>
                        </a:lnSpc>
                        <a:spcBef>
                          <a:spcPts val="1200"/>
                        </a:spcBef>
                        <a:spcAft>
                          <a:spcPts val="0"/>
                        </a:spcAft>
                        <a:buClr>
                          <a:srgbClr val="000000"/>
                        </a:buClr>
                        <a:buSzPts val="1200"/>
                        <a:buFont typeface="Arial"/>
                        <a:buNone/>
                      </a:pPr>
                      <a:r>
                        <a:rPr lang="es-CO" sz="1200" u="none" cap="none" strike="noStrike"/>
                        <a:t>RNF008</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8205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PRIORIDAD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Alta</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graphicFrame>
        <p:nvGraphicFramePr>
          <p:cNvPr id="536" name="Google Shape;536;g3629a2bd747_9_662"/>
          <p:cNvGraphicFramePr/>
          <p:nvPr/>
        </p:nvGraphicFramePr>
        <p:xfrm>
          <a:off x="152400" y="152400"/>
          <a:ext cx="3000000" cy="3000000"/>
        </p:xfrm>
        <a:graphic>
          <a:graphicData uri="http://schemas.openxmlformats.org/drawingml/2006/table">
            <a:tbl>
              <a:tblPr>
                <a:noFill/>
                <a:tableStyleId>{D0A9B4FA-40FA-442B-B96B-B0DEC171D8B3}</a:tableStyleId>
              </a:tblPr>
              <a:tblGrid>
                <a:gridCol w="2740850"/>
                <a:gridCol w="2658900"/>
              </a:tblGrid>
              <a:tr h="57430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IDENTIFICACIÓN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RF-005</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222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NOMBRE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Carrito de compras</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5370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CARACTERÍSTICAS</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El mismo usuario podrá visualizar el producto que quiere comprar antes de pagarlo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3997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DESCRIPCIÓN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El usuario podrá añadir productos a un carrito de compras virtual y ver sus productos en esta sección</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7335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REQUERIMIENTO NO FUNCIONAL</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RNF001</a:t>
                      </a:r>
                      <a:endParaRPr sz="1200" u="none" cap="none" strike="noStrike"/>
                    </a:p>
                    <a:p>
                      <a:pPr indent="0" lvl="0" marL="0" marR="0" rtl="0" algn="l">
                        <a:lnSpc>
                          <a:spcPct val="115000"/>
                        </a:lnSpc>
                        <a:spcBef>
                          <a:spcPts val="1200"/>
                        </a:spcBef>
                        <a:spcAft>
                          <a:spcPts val="0"/>
                        </a:spcAft>
                        <a:buClr>
                          <a:srgbClr val="000000"/>
                        </a:buClr>
                        <a:buSzPts val="1200"/>
                        <a:buFont typeface="Arial"/>
                        <a:buNone/>
                      </a:pPr>
                      <a:r>
                        <a:rPr lang="es-CO" sz="1200" u="none" cap="none" strike="noStrike"/>
                        <a:t>RNF002</a:t>
                      </a:r>
                      <a:endParaRPr sz="1200" u="none" cap="none" strike="noStrike"/>
                    </a:p>
                    <a:p>
                      <a:pPr indent="0" lvl="0" marL="0" marR="0" rtl="0" algn="l">
                        <a:lnSpc>
                          <a:spcPct val="115000"/>
                        </a:lnSpc>
                        <a:spcBef>
                          <a:spcPts val="1200"/>
                        </a:spcBef>
                        <a:spcAft>
                          <a:spcPts val="0"/>
                        </a:spcAft>
                        <a:buClr>
                          <a:srgbClr val="000000"/>
                        </a:buClr>
                        <a:buSzPts val="1200"/>
                        <a:buFont typeface="Arial"/>
                        <a:buNone/>
                      </a:pPr>
                      <a:r>
                        <a:rPr lang="es-CO" sz="1200" u="none" cap="none" strike="noStrike"/>
                        <a:t>RNF003</a:t>
                      </a:r>
                      <a:endParaRPr sz="1200" u="none" cap="none" strike="noStrike"/>
                    </a:p>
                    <a:p>
                      <a:pPr indent="0" lvl="0" marL="0" marR="0" rtl="0" algn="l">
                        <a:lnSpc>
                          <a:spcPct val="115000"/>
                        </a:lnSpc>
                        <a:spcBef>
                          <a:spcPts val="1200"/>
                        </a:spcBef>
                        <a:spcAft>
                          <a:spcPts val="0"/>
                        </a:spcAft>
                        <a:buClr>
                          <a:srgbClr val="000000"/>
                        </a:buClr>
                        <a:buSzPts val="1200"/>
                        <a:buFont typeface="Arial"/>
                        <a:buNone/>
                      </a:pPr>
                      <a:r>
                        <a:rPr lang="es-CO" sz="1200" u="none" cap="none" strike="noStrike"/>
                        <a:t>RNF009</a:t>
                      </a:r>
                      <a:endParaRPr sz="1200" u="none" cap="none" strike="noStrike"/>
                    </a:p>
                    <a:p>
                      <a:pPr indent="0" lvl="0" marL="0" marR="0" rtl="0" algn="l">
                        <a:lnSpc>
                          <a:spcPct val="115000"/>
                        </a:lnSpc>
                        <a:spcBef>
                          <a:spcPts val="1200"/>
                        </a:spcBef>
                        <a:spcAft>
                          <a:spcPts val="0"/>
                        </a:spcAft>
                        <a:buClr>
                          <a:srgbClr val="000000"/>
                        </a:buClr>
                        <a:buSzPts val="1200"/>
                        <a:buFont typeface="Arial"/>
                        <a:buNone/>
                      </a:pPr>
                      <a:r>
                        <a:rPr lang="es-CO" sz="1200" u="none" cap="none" strike="noStrike"/>
                        <a:t>RNF005</a:t>
                      </a:r>
                      <a:endParaRPr sz="1200" u="none" cap="none" strike="noStrike"/>
                    </a:p>
                    <a:p>
                      <a:pPr indent="0" lvl="0" marL="0" marR="0" rtl="0" algn="l">
                        <a:lnSpc>
                          <a:spcPct val="115000"/>
                        </a:lnSpc>
                        <a:spcBef>
                          <a:spcPts val="1200"/>
                        </a:spcBef>
                        <a:spcAft>
                          <a:spcPts val="0"/>
                        </a:spcAft>
                        <a:buClr>
                          <a:srgbClr val="000000"/>
                        </a:buClr>
                        <a:buSzPts val="1200"/>
                        <a:buFont typeface="Arial"/>
                        <a:buNone/>
                      </a:pPr>
                      <a:r>
                        <a:rPr lang="es-CO" sz="1200" u="none" cap="none" strike="noStrike"/>
                        <a:t>RNF008</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222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PRIORIDAD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Media</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537" name="Google Shape;537;g3629a2bd747_9_662"/>
          <p:cNvGraphicFramePr/>
          <p:nvPr/>
        </p:nvGraphicFramePr>
        <p:xfrm>
          <a:off x="6028300" y="152400"/>
          <a:ext cx="3000000" cy="3000000"/>
        </p:xfrm>
        <a:graphic>
          <a:graphicData uri="http://schemas.openxmlformats.org/drawingml/2006/table">
            <a:tbl>
              <a:tblPr>
                <a:noFill/>
                <a:tableStyleId>{D0A9B4FA-40FA-442B-B96B-B0DEC171D8B3}</a:tableStyleId>
              </a:tblPr>
              <a:tblGrid>
                <a:gridCol w="3018275"/>
                <a:gridCol w="2967800"/>
              </a:tblGrid>
              <a:tr h="72517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IDENTIFICACIÓN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RF-006</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4677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NOMBRE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Procesamiento de pagos</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7997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CARACTERÍSTICAS</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Sistema que debe de aceptar todos los pagos posibles</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7997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DESCRIPCIÓN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Sistema con varios medios de pago (nequi, daviplata, efectivo)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8710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REQUERIMIENTO NO FUNCIONAL</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RNF001</a:t>
                      </a:r>
                      <a:endParaRPr sz="1200" u="none" cap="none" strike="noStrike"/>
                    </a:p>
                    <a:p>
                      <a:pPr indent="0" lvl="0" marL="0" marR="0" rtl="0" algn="l">
                        <a:lnSpc>
                          <a:spcPct val="115000"/>
                        </a:lnSpc>
                        <a:spcBef>
                          <a:spcPts val="1200"/>
                        </a:spcBef>
                        <a:spcAft>
                          <a:spcPts val="0"/>
                        </a:spcAft>
                        <a:buClr>
                          <a:srgbClr val="000000"/>
                        </a:buClr>
                        <a:buSzPts val="1200"/>
                        <a:buFont typeface="Arial"/>
                        <a:buNone/>
                      </a:pPr>
                      <a:r>
                        <a:rPr lang="es-CO" sz="1200" u="none" cap="none" strike="noStrike"/>
                        <a:t>RNF002</a:t>
                      </a:r>
                      <a:endParaRPr sz="1200" u="none" cap="none" strike="noStrike"/>
                    </a:p>
                    <a:p>
                      <a:pPr indent="0" lvl="0" marL="0" marR="0" rtl="0" algn="l">
                        <a:lnSpc>
                          <a:spcPct val="115000"/>
                        </a:lnSpc>
                        <a:spcBef>
                          <a:spcPts val="1200"/>
                        </a:spcBef>
                        <a:spcAft>
                          <a:spcPts val="0"/>
                        </a:spcAft>
                        <a:buClr>
                          <a:srgbClr val="000000"/>
                        </a:buClr>
                        <a:buSzPts val="1200"/>
                        <a:buFont typeface="Arial"/>
                        <a:buNone/>
                      </a:pPr>
                      <a:r>
                        <a:rPr lang="es-CO" sz="1200" u="none" cap="none" strike="noStrike"/>
                        <a:t>RNF003</a:t>
                      </a:r>
                      <a:endParaRPr sz="1200" u="none" cap="none" strike="noStrike"/>
                    </a:p>
                    <a:p>
                      <a:pPr indent="0" lvl="0" marL="0" marR="0" rtl="0" algn="l">
                        <a:lnSpc>
                          <a:spcPct val="115000"/>
                        </a:lnSpc>
                        <a:spcBef>
                          <a:spcPts val="1200"/>
                        </a:spcBef>
                        <a:spcAft>
                          <a:spcPts val="0"/>
                        </a:spcAft>
                        <a:buClr>
                          <a:srgbClr val="000000"/>
                        </a:buClr>
                        <a:buSzPts val="1200"/>
                        <a:buFont typeface="Arial"/>
                        <a:buNone/>
                      </a:pPr>
                      <a:r>
                        <a:rPr lang="es-CO" sz="1200" u="none" cap="none" strike="noStrike"/>
                        <a:t>RNF009</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4677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PRIORIDAD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Alta</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3629a2bd747_9_680"/>
          <p:cNvSpPr txBox="1"/>
          <p:nvPr/>
        </p:nvSpPr>
        <p:spPr>
          <a:xfrm>
            <a:off x="2436151" y="293875"/>
            <a:ext cx="7319700" cy="386400"/>
          </a:xfrm>
          <a:prstGeom prst="rect">
            <a:avLst/>
          </a:prstGeom>
          <a:noFill/>
          <a:ln>
            <a:noFill/>
          </a:ln>
        </p:spPr>
        <p:txBody>
          <a:bodyPr anchorCtr="0" anchor="t" bIns="0" lIns="0" spcFirstLastPara="1" rIns="0" wrap="square" tIns="16925">
            <a:spAutoFit/>
          </a:bodyPr>
          <a:lstStyle/>
          <a:p>
            <a:pPr indent="0" lvl="0" marL="16931" marR="0" rtl="0" algn="ctr">
              <a:lnSpc>
                <a:spcPct val="100000"/>
              </a:lnSpc>
              <a:spcBef>
                <a:spcPts val="0"/>
              </a:spcBef>
              <a:spcAft>
                <a:spcPts val="0"/>
              </a:spcAft>
              <a:buClr>
                <a:srgbClr val="39A900"/>
              </a:buClr>
              <a:buSzPts val="2400"/>
              <a:buFont typeface="Work Sans"/>
              <a:buNone/>
            </a:pPr>
            <a:r>
              <a:rPr b="1" i="0" lang="es-CO" sz="2400" u="none" cap="none" strike="noStrike">
                <a:solidFill>
                  <a:srgbClr val="39A900"/>
                </a:solidFill>
                <a:latin typeface="Work Sans"/>
                <a:ea typeface="Work Sans"/>
                <a:cs typeface="Work Sans"/>
                <a:sym typeface="Work Sans"/>
              </a:rPr>
              <a:t>No funcionales</a:t>
            </a:r>
            <a:endParaRPr b="1" i="0" sz="2400" u="none" cap="none" strike="noStrike">
              <a:solidFill>
                <a:schemeClr val="dk1"/>
              </a:solidFill>
              <a:latin typeface="Work Sans"/>
              <a:ea typeface="Work Sans"/>
              <a:cs typeface="Work Sans"/>
              <a:sym typeface="Work Sans"/>
            </a:endParaRPr>
          </a:p>
        </p:txBody>
      </p:sp>
      <p:graphicFrame>
        <p:nvGraphicFramePr>
          <p:cNvPr id="544" name="Google Shape;544;g3629a2bd747_9_680"/>
          <p:cNvGraphicFramePr/>
          <p:nvPr/>
        </p:nvGraphicFramePr>
        <p:xfrm>
          <a:off x="358313" y="865838"/>
          <a:ext cx="3000000" cy="3000000"/>
        </p:xfrm>
        <a:graphic>
          <a:graphicData uri="http://schemas.openxmlformats.org/drawingml/2006/table">
            <a:tbl>
              <a:tblPr>
                <a:noFill/>
                <a:tableStyleId>{D0A9B4FA-40FA-442B-B96B-B0DEC171D8B3}</a:tableStyleId>
              </a:tblPr>
              <a:tblGrid>
                <a:gridCol w="2722625"/>
                <a:gridCol w="2677100"/>
              </a:tblGrid>
              <a:tr h="35242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IDENTIFICACIÓN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RNF-001</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NOMBRE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Seguridad de datos</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387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CARACTERÍSTICAS</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Poder colocar una contraseña o reconocimiento de huella para que no se pueda acceder fácilmente a la información</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387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DESCRIPCIÓN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Permite al usuario registrarse proporcionando nombre, correo electrónico y su contraseña</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082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PRIORIDAD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Alta</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545" name="Google Shape;545;g3629a2bd747_9_680"/>
          <p:cNvGraphicFramePr/>
          <p:nvPr/>
        </p:nvGraphicFramePr>
        <p:xfrm>
          <a:off x="6433963" y="865875"/>
          <a:ext cx="3000000" cy="3000000"/>
        </p:xfrm>
        <a:graphic>
          <a:graphicData uri="http://schemas.openxmlformats.org/drawingml/2006/table">
            <a:tbl>
              <a:tblPr>
                <a:noFill/>
                <a:tableStyleId>{D0A9B4FA-40FA-442B-B96B-B0DEC171D8B3}</a:tableStyleId>
              </a:tblPr>
              <a:tblGrid>
                <a:gridCol w="2731725"/>
                <a:gridCol w="2668000"/>
              </a:tblGrid>
              <a:tr h="55902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IDENTIFICACIÓN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RNF-002</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9857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NOMBRE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Protección ante ataques</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5542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CARACTERÍSTICAS</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Deben estar protegidos todos los datos en caso de algún ataque de robo de datos</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5542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DESCRIPCIÓN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Tener encriptado los datos personales de los usuarios.</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9857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PRIORIDAD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Alta</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546" name="Google Shape;546;g3629a2bd747_9_680"/>
          <p:cNvGraphicFramePr/>
          <p:nvPr/>
        </p:nvGraphicFramePr>
        <p:xfrm>
          <a:off x="358325" y="4156588"/>
          <a:ext cx="3000000" cy="3000000"/>
        </p:xfrm>
        <a:graphic>
          <a:graphicData uri="http://schemas.openxmlformats.org/drawingml/2006/table">
            <a:tbl>
              <a:tblPr>
                <a:noFill/>
                <a:tableStyleId>{D0A9B4FA-40FA-442B-B96B-B0DEC171D8B3}</a:tableStyleId>
              </a:tblPr>
              <a:tblGrid>
                <a:gridCol w="2740850"/>
                <a:gridCol w="2658900"/>
              </a:tblGrid>
              <a:tr h="35242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IDENTIFICACIÓN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RNF-003</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NOMBRE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Tiempo de respuesta de acción</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242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CARACTERÍSTICAS</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Debe de tener una respuesta rápida al momento de darle clic</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242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DESCRIPCIÓN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Cualquier acción del usuario tiempo máximo 2 segundos</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PRIORIDAD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Alta</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547" name="Google Shape;547;g3629a2bd747_9_680"/>
          <p:cNvGraphicFramePr/>
          <p:nvPr/>
        </p:nvGraphicFramePr>
        <p:xfrm>
          <a:off x="6433975" y="4156600"/>
          <a:ext cx="3000000" cy="3000000"/>
        </p:xfrm>
        <a:graphic>
          <a:graphicData uri="http://schemas.openxmlformats.org/drawingml/2006/table">
            <a:tbl>
              <a:tblPr>
                <a:noFill/>
                <a:tableStyleId>{D0A9B4FA-40FA-442B-B96B-B0DEC171D8B3}</a:tableStyleId>
              </a:tblPr>
              <a:tblGrid>
                <a:gridCol w="2722625"/>
                <a:gridCol w="2677100"/>
              </a:tblGrid>
              <a:tr h="35242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IDENTIFICACIÓN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RNF-004</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NOMBRE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Disponibilidad</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CARACTERÍSTICAS</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Debe de tener una disponibilidad las 24H</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242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DESCRIPCIÓN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El sistema debe estar disponible el 99,5% del tiempo mensual</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PRIORIDAD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Alta</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graphicFrame>
        <p:nvGraphicFramePr>
          <p:cNvPr id="553" name="Google Shape;553;g3629a2bd747_9_709"/>
          <p:cNvGraphicFramePr/>
          <p:nvPr/>
        </p:nvGraphicFramePr>
        <p:xfrm>
          <a:off x="3063188" y="882463"/>
          <a:ext cx="3000000" cy="3000000"/>
        </p:xfrm>
        <a:graphic>
          <a:graphicData uri="http://schemas.openxmlformats.org/drawingml/2006/table">
            <a:tbl>
              <a:tblPr>
                <a:noFill/>
                <a:tableStyleId>{D0A9B4FA-40FA-442B-B96B-B0DEC171D8B3}</a:tableStyleId>
              </a:tblPr>
              <a:tblGrid>
                <a:gridCol w="2740850"/>
                <a:gridCol w="2658900"/>
              </a:tblGrid>
              <a:tr h="35242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IDENTIFICACIÓN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RNF-003</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NOMBRE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Tiempo de respuesta de acción</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242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CARACTERÍSTICAS</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Debe de tener una respuesta rápida al momento de darle clic</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242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DESCRIPCIÓN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Cualquier acción del usuario tiempo máximo 2 segundos</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PRIORIDAD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Alta</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554" name="Google Shape;554;g3629a2bd747_9_709"/>
          <p:cNvGraphicFramePr/>
          <p:nvPr/>
        </p:nvGraphicFramePr>
        <p:xfrm>
          <a:off x="3063188" y="3972300"/>
          <a:ext cx="3000000" cy="3000000"/>
        </p:xfrm>
        <a:graphic>
          <a:graphicData uri="http://schemas.openxmlformats.org/drawingml/2006/table">
            <a:tbl>
              <a:tblPr>
                <a:noFill/>
                <a:tableStyleId>{D0A9B4FA-40FA-442B-B96B-B0DEC171D8B3}</a:tableStyleId>
              </a:tblPr>
              <a:tblGrid>
                <a:gridCol w="2722625"/>
                <a:gridCol w="2677100"/>
              </a:tblGrid>
              <a:tr h="35242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IDENTIFICACIÓN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RNF-004</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NOMBRE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Disponibilidad</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CARACTERÍSTICAS</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Debe de tener una disponibilidad las 24H</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2425">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DESCRIPCIÓN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El sistema debe estar disponible el 99,5% del tiempo mensual</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PRIORIDAD DEL REQUERIMIENTO</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CO" sz="1200" u="none" cap="none" strike="noStrike"/>
                        <a:t>Alta</a:t>
                      </a:r>
                      <a:endParaRPr sz="1200" u="none" cap="none" strike="noStrike"/>
                    </a:p>
                  </a:txBody>
                  <a:tcPr marT="0" marB="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descr="Imagen que contiene Interfaz de usuario gráfica&#10;&#10;Descripción generada automáticamente" id="559" name="Google Shape;559;g3629a2bd747_9_814"/>
          <p:cNvPicPr preferRelativeResize="0"/>
          <p:nvPr/>
        </p:nvPicPr>
        <p:blipFill rotWithShape="1">
          <a:blip r:embed="rId3">
            <a:alphaModFix/>
          </a:blip>
          <a:srcRect b="0" l="0" r="0" t="0"/>
          <a:stretch/>
        </p:blipFill>
        <p:spPr>
          <a:xfrm>
            <a:off x="0" y="0"/>
            <a:ext cx="12192000" cy="6858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3623f0313cc_0_0"/>
          <p:cNvSpPr txBox="1"/>
          <p:nvPr/>
        </p:nvSpPr>
        <p:spPr>
          <a:xfrm>
            <a:off x="948250" y="576725"/>
            <a:ext cx="9698100" cy="939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s-CO" sz="5500" u="none" cap="none" strike="noStrike">
                <a:solidFill>
                  <a:schemeClr val="dk1"/>
                </a:solidFill>
                <a:latin typeface="Arial"/>
                <a:ea typeface="Arial"/>
                <a:cs typeface="Arial"/>
                <a:sym typeface="Arial"/>
              </a:rPr>
              <a:t>Planteamiento del problema</a:t>
            </a:r>
            <a:endParaRPr b="0" i="0" sz="4300" u="none" cap="none" strike="noStrike">
              <a:solidFill>
                <a:schemeClr val="dk1"/>
              </a:solidFill>
              <a:latin typeface="Arial"/>
              <a:ea typeface="Arial"/>
              <a:cs typeface="Arial"/>
              <a:sym typeface="Arial"/>
            </a:endParaRPr>
          </a:p>
        </p:txBody>
      </p:sp>
      <p:sp>
        <p:nvSpPr>
          <p:cNvPr id="268" name="Google Shape;268;g3623f0313cc_0_0"/>
          <p:cNvSpPr txBox="1"/>
          <p:nvPr/>
        </p:nvSpPr>
        <p:spPr>
          <a:xfrm>
            <a:off x="8514850" y="1712350"/>
            <a:ext cx="19398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s-CO" sz="1300" u="none" cap="none" strike="noStrike">
                <a:solidFill>
                  <a:schemeClr val="dk1"/>
                </a:solidFill>
                <a:latin typeface="Arial"/>
                <a:ea typeface="Arial"/>
                <a:cs typeface="Arial"/>
                <a:sym typeface="Arial"/>
              </a:rPr>
              <a:t>Figura 1</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1" lang="es-CO" sz="1300" u="none" cap="none" strike="noStrike">
                <a:solidFill>
                  <a:schemeClr val="dk1"/>
                </a:solidFill>
                <a:latin typeface="Arial"/>
                <a:ea typeface="Arial"/>
                <a:cs typeface="Arial"/>
                <a:sym typeface="Arial"/>
              </a:rPr>
              <a:t>Inventario Manual</a:t>
            </a:r>
            <a:endParaRPr b="0" i="1" sz="1300" u="none" cap="none" strike="noStrike">
              <a:solidFill>
                <a:schemeClr val="dk1"/>
              </a:solidFill>
              <a:latin typeface="Arial"/>
              <a:ea typeface="Arial"/>
              <a:cs typeface="Arial"/>
              <a:sym typeface="Arial"/>
            </a:endParaRPr>
          </a:p>
        </p:txBody>
      </p:sp>
      <p:sp>
        <p:nvSpPr>
          <p:cNvPr id="269" name="Google Shape;269;g3623f0313cc_0_0"/>
          <p:cNvSpPr txBox="1"/>
          <p:nvPr/>
        </p:nvSpPr>
        <p:spPr>
          <a:xfrm>
            <a:off x="9404375" y="5623050"/>
            <a:ext cx="22698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s-CO" sz="1300" u="none" cap="none" strike="noStrike">
                <a:solidFill>
                  <a:schemeClr val="dk1"/>
                </a:solidFill>
                <a:latin typeface="Arial"/>
                <a:ea typeface="Arial"/>
                <a:cs typeface="Arial"/>
                <a:sym typeface="Arial"/>
              </a:rPr>
              <a:t>Vecteezy (2021) https://acortar.link/DYVILG</a:t>
            </a:r>
            <a:endParaRPr b="0" i="0" sz="1300" u="none" cap="none" strike="noStrike">
              <a:solidFill>
                <a:schemeClr val="dk1"/>
              </a:solidFill>
              <a:latin typeface="Arial"/>
              <a:ea typeface="Arial"/>
              <a:cs typeface="Arial"/>
              <a:sym typeface="Arial"/>
            </a:endParaRPr>
          </a:p>
        </p:txBody>
      </p:sp>
      <p:pic>
        <p:nvPicPr>
          <p:cNvPr id="270" name="Google Shape;270;g3623f0313cc_0_0"/>
          <p:cNvPicPr preferRelativeResize="0"/>
          <p:nvPr/>
        </p:nvPicPr>
        <p:blipFill rotWithShape="1">
          <a:blip r:embed="rId3">
            <a:alphaModFix/>
          </a:blip>
          <a:srcRect b="0" l="0" r="0" t="0"/>
          <a:stretch/>
        </p:blipFill>
        <p:spPr>
          <a:xfrm>
            <a:off x="8363025" y="2311900"/>
            <a:ext cx="3311150" cy="3311150"/>
          </a:xfrm>
          <a:prstGeom prst="rect">
            <a:avLst/>
          </a:prstGeom>
          <a:noFill/>
          <a:ln>
            <a:noFill/>
          </a:ln>
        </p:spPr>
      </p:pic>
      <p:sp>
        <p:nvSpPr>
          <p:cNvPr id="271" name="Google Shape;271;g3623f0313cc_0_0"/>
          <p:cNvSpPr txBox="1"/>
          <p:nvPr/>
        </p:nvSpPr>
        <p:spPr>
          <a:xfrm>
            <a:off x="11674177" y="6331375"/>
            <a:ext cx="259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chemeClr val="dk1"/>
              </a:buClr>
              <a:buSzPts val="1100"/>
              <a:buFont typeface="Arial"/>
              <a:buNone/>
            </a:pPr>
            <a:r>
              <a:rPr b="0" i="0" lang="es-CO" sz="1600" u="none" cap="none" strike="noStrike">
                <a:solidFill>
                  <a:schemeClr val="dk1"/>
                </a:solidFill>
                <a:latin typeface="Arial"/>
                <a:ea typeface="Arial"/>
                <a:cs typeface="Arial"/>
                <a:sym typeface="Arial"/>
              </a:rPr>
              <a:t>3</a:t>
            </a:r>
            <a:endParaRPr b="0" i="0" sz="1600" u="none" cap="none" strike="noStrike">
              <a:solidFill>
                <a:schemeClr val="dk1"/>
              </a:solidFill>
              <a:latin typeface="Arial"/>
              <a:ea typeface="Arial"/>
              <a:cs typeface="Arial"/>
              <a:sym typeface="Arial"/>
            </a:endParaRPr>
          </a:p>
        </p:txBody>
      </p:sp>
      <p:sp>
        <p:nvSpPr>
          <p:cNvPr id="272" name="Google Shape;272;g3623f0313cc_0_0"/>
          <p:cNvSpPr txBox="1"/>
          <p:nvPr/>
        </p:nvSpPr>
        <p:spPr>
          <a:xfrm>
            <a:off x="1090575" y="2529825"/>
            <a:ext cx="6679800" cy="27390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chemeClr val="dk1"/>
              </a:buClr>
              <a:buSzPts val="1100"/>
              <a:buFont typeface="Arial"/>
              <a:buNone/>
            </a:pPr>
            <a:r>
              <a:rPr lang="es-CO" sz="1900">
                <a:solidFill>
                  <a:schemeClr val="dk1"/>
                </a:solidFill>
              </a:rPr>
              <a:t>El supermercado El Portal 2, ubicado en la localidad de Kennedy-Bogotá, presenta dificultades en el manejo de su inventario, el cual actualmente se lleva de forma manual mediante registros en un cuaderno. Esta forma de trabajo ha generado errores frecuentes en la cantidad de productos disponibles, lo que provoca situaciones de desabastecimiento de productos esenciales o, por el contrario, la acumulación excesiva de mercancía en bodega.</a:t>
            </a:r>
            <a:endParaRPr b="0" i="0" sz="19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3627ba6dc8a_0_0"/>
          <p:cNvSpPr txBox="1"/>
          <p:nvPr/>
        </p:nvSpPr>
        <p:spPr>
          <a:xfrm>
            <a:off x="948250" y="576725"/>
            <a:ext cx="9698100" cy="939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s-CO" sz="5500" u="none" cap="none" strike="noStrike">
                <a:solidFill>
                  <a:schemeClr val="dk1"/>
                </a:solidFill>
                <a:latin typeface="Arial"/>
                <a:ea typeface="Arial"/>
                <a:cs typeface="Arial"/>
                <a:sym typeface="Arial"/>
              </a:rPr>
              <a:t>Planteamiento del problema</a:t>
            </a:r>
            <a:endParaRPr b="0" i="0" sz="4300" u="none" cap="none" strike="noStrike">
              <a:solidFill>
                <a:schemeClr val="dk1"/>
              </a:solidFill>
              <a:latin typeface="Arial"/>
              <a:ea typeface="Arial"/>
              <a:cs typeface="Arial"/>
              <a:sym typeface="Arial"/>
            </a:endParaRPr>
          </a:p>
        </p:txBody>
      </p:sp>
      <p:sp>
        <p:nvSpPr>
          <p:cNvPr id="279" name="Google Shape;279;g3627ba6dc8a_0_0"/>
          <p:cNvSpPr txBox="1"/>
          <p:nvPr/>
        </p:nvSpPr>
        <p:spPr>
          <a:xfrm>
            <a:off x="11674177" y="6331375"/>
            <a:ext cx="259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chemeClr val="dk1"/>
              </a:buClr>
              <a:buSzPts val="1100"/>
              <a:buFont typeface="Arial"/>
              <a:buNone/>
            </a:pPr>
            <a:r>
              <a:rPr b="0" i="0" lang="es-CO" sz="1600" u="none" cap="none" strike="noStrike">
                <a:solidFill>
                  <a:schemeClr val="dk1"/>
                </a:solidFill>
                <a:latin typeface="Arial"/>
                <a:ea typeface="Arial"/>
                <a:cs typeface="Arial"/>
                <a:sym typeface="Arial"/>
              </a:rPr>
              <a:t>3</a:t>
            </a:r>
            <a:endParaRPr b="0" i="0" sz="1600" u="none" cap="none" strike="noStrike">
              <a:solidFill>
                <a:schemeClr val="dk1"/>
              </a:solidFill>
              <a:latin typeface="Arial"/>
              <a:ea typeface="Arial"/>
              <a:cs typeface="Arial"/>
              <a:sym typeface="Arial"/>
            </a:endParaRPr>
          </a:p>
        </p:txBody>
      </p:sp>
      <p:sp>
        <p:nvSpPr>
          <p:cNvPr id="280" name="Google Shape;280;g3627ba6dc8a_0_0"/>
          <p:cNvSpPr txBox="1"/>
          <p:nvPr/>
        </p:nvSpPr>
        <p:spPr>
          <a:xfrm>
            <a:off x="1927900" y="2458050"/>
            <a:ext cx="7738800" cy="24027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15000"/>
              </a:lnSpc>
              <a:spcBef>
                <a:spcPts val="1200"/>
              </a:spcBef>
              <a:spcAft>
                <a:spcPts val="0"/>
              </a:spcAft>
              <a:buClr>
                <a:schemeClr val="dk1"/>
              </a:buClr>
              <a:buSzPts val="1100"/>
              <a:buFont typeface="Arial"/>
              <a:buNone/>
            </a:pPr>
            <a:r>
              <a:rPr lang="es-CO" sz="1900">
                <a:solidFill>
                  <a:schemeClr val="dk1"/>
                </a:solidFill>
              </a:rPr>
              <a:t>Como consecuencia, el supermercado ha tenido pérdidas económicas por productos vencidos, ventas no realizadas por falta de existencias y compras mal planificadas. Adicionalmente, el establecimiento no cuenta con una plataforma de ventas en línea que le permita a los clientes consultar productos o realizar compras por internet, lo que lo pone en desventaja frente a otros supermercados que sí ofrecen canales virtuales de atención y venta.</a:t>
            </a:r>
            <a:endParaRPr b="0" i="0" sz="19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g362175f42fe_0_99"/>
          <p:cNvSpPr/>
          <p:nvPr/>
        </p:nvSpPr>
        <p:spPr>
          <a:xfrm>
            <a:off x="960350" y="1371500"/>
            <a:ext cx="5455800" cy="844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6" name="Google Shape;286;g362175f42fe_0_99"/>
          <p:cNvSpPr txBox="1"/>
          <p:nvPr/>
        </p:nvSpPr>
        <p:spPr>
          <a:xfrm>
            <a:off x="1005350" y="1408850"/>
            <a:ext cx="5455800" cy="770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4400"/>
              <a:buFont typeface="Work Sans Light"/>
              <a:buNone/>
            </a:pPr>
            <a:r>
              <a:rPr b="0" i="0" lang="es-CO" sz="3800" u="none" cap="none" strike="noStrike">
                <a:solidFill>
                  <a:srgbClr val="38AA00"/>
                </a:solidFill>
                <a:latin typeface="Arial"/>
                <a:ea typeface="Arial"/>
                <a:cs typeface="Arial"/>
                <a:sym typeface="Arial"/>
              </a:rPr>
              <a:t>Pregunta del Problema:</a:t>
            </a:r>
            <a:endParaRPr b="0" i="0" sz="3600" u="none" cap="none" strike="noStrike">
              <a:solidFill>
                <a:srgbClr val="000000"/>
              </a:solidFill>
              <a:latin typeface="Arial"/>
              <a:ea typeface="Arial"/>
              <a:cs typeface="Arial"/>
              <a:sym typeface="Arial"/>
            </a:endParaRPr>
          </a:p>
        </p:txBody>
      </p:sp>
      <p:sp>
        <p:nvSpPr>
          <p:cNvPr id="287" name="Google Shape;287;g362175f42fe_0_99"/>
          <p:cNvSpPr txBox="1"/>
          <p:nvPr/>
        </p:nvSpPr>
        <p:spPr>
          <a:xfrm>
            <a:off x="1005350" y="2620425"/>
            <a:ext cx="5181600" cy="34971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chemeClr val="dk1"/>
              </a:buClr>
              <a:buSzPts val="1100"/>
              <a:buFont typeface="Arial"/>
              <a:buNone/>
            </a:pPr>
            <a:r>
              <a:rPr b="0" i="0" lang="es-CO" sz="2800" u="none" cap="none" strike="noStrike">
                <a:solidFill>
                  <a:schemeClr val="dk1"/>
                </a:solidFill>
                <a:latin typeface="Arial"/>
                <a:ea typeface="Arial"/>
                <a:cs typeface="Arial"/>
                <a:sym typeface="Arial"/>
              </a:rPr>
              <a:t>¿</a:t>
            </a:r>
            <a:r>
              <a:rPr lang="es-CO" sz="2800">
                <a:solidFill>
                  <a:schemeClr val="dk1"/>
                </a:solidFill>
              </a:rPr>
              <a:t>P</a:t>
            </a:r>
            <a:r>
              <a:rPr b="0" i="0" lang="es-CO" sz="2800" u="none" cap="none" strike="noStrike">
                <a:solidFill>
                  <a:schemeClr val="dk1"/>
                </a:solidFill>
                <a:latin typeface="Arial"/>
                <a:ea typeface="Arial"/>
                <a:cs typeface="Arial"/>
                <a:sym typeface="Arial"/>
              </a:rPr>
              <a:t>uede un sistema de información contribuir a optimizar el control del inventario </a:t>
            </a:r>
            <a:r>
              <a:rPr lang="es-CO" sz="2800">
                <a:solidFill>
                  <a:schemeClr val="dk1"/>
                </a:solidFill>
              </a:rPr>
              <a:t>y ofrecer ventas en línea </a:t>
            </a:r>
            <a:r>
              <a:rPr b="0" i="0" lang="es-CO" sz="2800" u="none" cap="none" strike="noStrike">
                <a:solidFill>
                  <a:schemeClr val="dk1"/>
                </a:solidFill>
                <a:latin typeface="Arial"/>
                <a:ea typeface="Arial"/>
                <a:cs typeface="Arial"/>
                <a:sym typeface="Arial"/>
              </a:rPr>
              <a:t>facilita</a:t>
            </a:r>
            <a:r>
              <a:rPr lang="es-CO" sz="2800">
                <a:solidFill>
                  <a:schemeClr val="dk1"/>
                </a:solidFill>
              </a:rPr>
              <a:t>ndo</a:t>
            </a:r>
            <a:r>
              <a:rPr b="0" i="0" lang="es-CO" sz="2800" u="none" cap="none" strike="noStrike">
                <a:solidFill>
                  <a:schemeClr val="dk1"/>
                </a:solidFill>
                <a:latin typeface="Arial"/>
                <a:ea typeface="Arial"/>
                <a:cs typeface="Arial"/>
                <a:sym typeface="Arial"/>
              </a:rPr>
              <a:t> el ingreso del supermercado Portal 2 al mercado digital?</a:t>
            </a:r>
            <a:endParaRPr b="0" i="0" sz="2800" u="none" cap="none" strike="noStrike">
              <a:solidFill>
                <a:schemeClr val="dk1"/>
              </a:solidFill>
              <a:latin typeface="Arial"/>
              <a:ea typeface="Arial"/>
              <a:cs typeface="Arial"/>
              <a:sym typeface="Arial"/>
            </a:endParaRPr>
          </a:p>
        </p:txBody>
      </p:sp>
      <p:sp>
        <p:nvSpPr>
          <p:cNvPr id="288" name="Google Shape;288;g362175f42fe_0_99"/>
          <p:cNvSpPr txBox="1"/>
          <p:nvPr/>
        </p:nvSpPr>
        <p:spPr>
          <a:xfrm>
            <a:off x="7969550" y="1554375"/>
            <a:ext cx="18456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s-CO" sz="1300" u="none" cap="none" strike="noStrike">
                <a:solidFill>
                  <a:schemeClr val="dk1"/>
                </a:solidFill>
                <a:latin typeface="Arial"/>
                <a:ea typeface="Arial"/>
                <a:cs typeface="Arial"/>
                <a:sym typeface="Arial"/>
              </a:rPr>
              <a:t>Figura 2</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1" lang="es-CO" sz="1300" u="none" cap="none" strike="noStrike">
                <a:solidFill>
                  <a:schemeClr val="dk1"/>
                </a:solidFill>
                <a:latin typeface="Arial"/>
                <a:ea typeface="Arial"/>
                <a:cs typeface="Arial"/>
                <a:sym typeface="Arial"/>
              </a:rPr>
              <a:t>Problema y solución</a:t>
            </a:r>
            <a:endParaRPr b="0" i="1" sz="1300" u="none" cap="none" strike="noStrike">
              <a:solidFill>
                <a:schemeClr val="dk1"/>
              </a:solidFill>
              <a:latin typeface="Arial"/>
              <a:ea typeface="Arial"/>
              <a:cs typeface="Arial"/>
              <a:sym typeface="Arial"/>
            </a:endParaRPr>
          </a:p>
        </p:txBody>
      </p:sp>
      <p:sp>
        <p:nvSpPr>
          <p:cNvPr id="289" name="Google Shape;289;g362175f42fe_0_99"/>
          <p:cNvSpPr txBox="1"/>
          <p:nvPr/>
        </p:nvSpPr>
        <p:spPr>
          <a:xfrm>
            <a:off x="9191600" y="5324525"/>
            <a:ext cx="27657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s-CO" sz="1300" u="none" cap="none" strike="noStrike">
                <a:solidFill>
                  <a:schemeClr val="dk1"/>
                </a:solidFill>
                <a:latin typeface="Arial"/>
                <a:ea typeface="Arial"/>
                <a:cs typeface="Arial"/>
                <a:sym typeface="Arial"/>
              </a:rPr>
              <a:t>Istockphoto (2024) https://acortar.link/En85Pv</a:t>
            </a:r>
            <a:endParaRPr b="0" i="0" sz="1300" u="none" cap="none" strike="noStrike">
              <a:solidFill>
                <a:schemeClr val="dk1"/>
              </a:solidFill>
              <a:latin typeface="Arial"/>
              <a:ea typeface="Arial"/>
              <a:cs typeface="Arial"/>
              <a:sym typeface="Arial"/>
            </a:endParaRPr>
          </a:p>
        </p:txBody>
      </p:sp>
      <p:pic>
        <p:nvPicPr>
          <p:cNvPr id="290" name="Google Shape;290;g362175f42fe_0_99"/>
          <p:cNvPicPr preferRelativeResize="0"/>
          <p:nvPr/>
        </p:nvPicPr>
        <p:blipFill rotWithShape="1">
          <a:blip r:embed="rId4">
            <a:alphaModFix/>
          </a:blip>
          <a:srcRect b="0" l="0" r="0" t="0"/>
          <a:stretch/>
        </p:blipFill>
        <p:spPr>
          <a:xfrm>
            <a:off x="7969552" y="2091675"/>
            <a:ext cx="3111925" cy="3111925"/>
          </a:xfrm>
          <a:prstGeom prst="rect">
            <a:avLst/>
          </a:prstGeom>
          <a:noFill/>
          <a:ln>
            <a:noFill/>
          </a:ln>
        </p:spPr>
      </p:pic>
      <p:sp>
        <p:nvSpPr>
          <p:cNvPr id="291" name="Google Shape;291;g362175f42fe_0_99"/>
          <p:cNvSpPr txBox="1"/>
          <p:nvPr/>
        </p:nvSpPr>
        <p:spPr>
          <a:xfrm>
            <a:off x="11674177" y="6331375"/>
            <a:ext cx="259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chemeClr val="dk1"/>
              </a:buClr>
              <a:buSzPts val="1100"/>
              <a:buFont typeface="Arial"/>
              <a:buNone/>
            </a:pPr>
            <a:r>
              <a:rPr b="0" i="0" lang="es-CO" sz="1600" u="none" cap="none" strike="noStrike">
                <a:solidFill>
                  <a:schemeClr val="dk1"/>
                </a:solidFill>
                <a:latin typeface="Arial"/>
                <a:ea typeface="Arial"/>
                <a:cs typeface="Arial"/>
                <a:sym typeface="Arial"/>
              </a:rPr>
              <a:t>4</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g3629a2bd747_9_417"/>
          <p:cNvSpPr/>
          <p:nvPr/>
        </p:nvSpPr>
        <p:spPr>
          <a:xfrm>
            <a:off x="1139875" y="1021050"/>
            <a:ext cx="5455800" cy="844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7" name="Google Shape;297;g3629a2bd747_9_417"/>
          <p:cNvSpPr txBox="1"/>
          <p:nvPr/>
        </p:nvSpPr>
        <p:spPr>
          <a:xfrm>
            <a:off x="1139875" y="1095750"/>
            <a:ext cx="5455800" cy="770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4400"/>
              <a:buFont typeface="Work Sans Light"/>
              <a:buNone/>
            </a:pPr>
            <a:r>
              <a:rPr b="0" i="0" lang="es-CO" sz="3800" u="none" cap="none" strike="noStrike">
                <a:solidFill>
                  <a:srgbClr val="38AA00"/>
                </a:solidFill>
                <a:latin typeface="Arial"/>
                <a:ea typeface="Arial"/>
                <a:cs typeface="Arial"/>
                <a:sym typeface="Arial"/>
              </a:rPr>
              <a:t>Se requiere de:</a:t>
            </a:r>
            <a:endParaRPr b="0" i="0" sz="3600" u="none" cap="none" strike="noStrike">
              <a:solidFill>
                <a:srgbClr val="000000"/>
              </a:solidFill>
              <a:latin typeface="Arial"/>
              <a:ea typeface="Arial"/>
              <a:cs typeface="Arial"/>
              <a:sym typeface="Arial"/>
            </a:endParaRPr>
          </a:p>
        </p:txBody>
      </p:sp>
      <p:sp>
        <p:nvSpPr>
          <p:cNvPr id="298" name="Google Shape;298;g3629a2bd747_9_417"/>
          <p:cNvSpPr txBox="1"/>
          <p:nvPr/>
        </p:nvSpPr>
        <p:spPr>
          <a:xfrm>
            <a:off x="964675" y="2492125"/>
            <a:ext cx="5631000" cy="3411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chemeClr val="dk1"/>
              </a:buClr>
              <a:buSzPts val="1100"/>
              <a:buFont typeface="Arial"/>
              <a:buNone/>
            </a:pPr>
            <a:r>
              <a:rPr lang="es-CO" sz="1900">
                <a:solidFill>
                  <a:schemeClr val="dk1"/>
                </a:solidFill>
              </a:rPr>
              <a:t>Ante esta situación, se plantea el desarrollo e implementación de un sistema de información que permita l</a:t>
            </a:r>
            <a:r>
              <a:rPr lang="es-CO" sz="1900">
                <a:solidFill>
                  <a:schemeClr val="dk1"/>
                </a:solidFill>
              </a:rPr>
              <a:t>a</a:t>
            </a:r>
            <a:r>
              <a:rPr lang="es-CO" sz="1900">
                <a:solidFill>
                  <a:schemeClr val="dk1"/>
                </a:solidFill>
              </a:rPr>
              <a:t> optimización </a:t>
            </a:r>
            <a:r>
              <a:rPr lang="es-CO" sz="1900">
                <a:solidFill>
                  <a:schemeClr val="dk1"/>
                </a:solidFill>
              </a:rPr>
              <a:t>en </a:t>
            </a:r>
            <a:r>
              <a:rPr lang="es-CO" sz="1900">
                <a:solidFill>
                  <a:schemeClr val="dk1"/>
                </a:solidFill>
              </a:rPr>
              <a:t>el manejo del inventario del supermercado y ofrecer a los clientes una plataforma de ventas en línea. Este sistema deberá incluir funcionalidades como el registro de productos, el control de entradas y salidas, la generación de reportes, la gestión de usuarios y clientes, y la interfaz para realizar pedidos en línea de forma eficiente y segura.</a:t>
            </a:r>
            <a:endParaRPr b="0" i="0" sz="1900" u="none" cap="none" strike="noStrike">
              <a:solidFill>
                <a:schemeClr val="dk1"/>
              </a:solidFill>
              <a:latin typeface="Arial"/>
              <a:ea typeface="Arial"/>
              <a:cs typeface="Arial"/>
              <a:sym typeface="Arial"/>
            </a:endParaRPr>
          </a:p>
        </p:txBody>
      </p:sp>
      <p:sp>
        <p:nvSpPr>
          <p:cNvPr id="299" name="Google Shape;299;g3629a2bd747_9_417"/>
          <p:cNvSpPr txBox="1"/>
          <p:nvPr/>
        </p:nvSpPr>
        <p:spPr>
          <a:xfrm>
            <a:off x="11674177" y="6331375"/>
            <a:ext cx="259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chemeClr val="dk1"/>
              </a:buClr>
              <a:buSzPts val="1100"/>
              <a:buFont typeface="Arial"/>
              <a:buNone/>
            </a:pPr>
            <a:r>
              <a:rPr b="0" i="0" lang="es-CO" sz="1600" u="none" cap="none" strike="noStrike">
                <a:solidFill>
                  <a:schemeClr val="dk1"/>
                </a:solidFill>
                <a:latin typeface="Arial"/>
                <a:ea typeface="Arial"/>
                <a:cs typeface="Arial"/>
                <a:sym typeface="Arial"/>
              </a:rPr>
              <a:t>5</a:t>
            </a:r>
            <a:endParaRPr b="0" i="0" sz="1600" u="none" cap="none" strike="noStrike">
              <a:solidFill>
                <a:schemeClr val="dk1"/>
              </a:solidFill>
              <a:latin typeface="Arial"/>
              <a:ea typeface="Arial"/>
              <a:cs typeface="Arial"/>
              <a:sym typeface="Arial"/>
            </a:endParaRPr>
          </a:p>
        </p:txBody>
      </p:sp>
      <p:sp>
        <p:nvSpPr>
          <p:cNvPr id="300" name="Google Shape;300;g3629a2bd747_9_417"/>
          <p:cNvSpPr txBox="1"/>
          <p:nvPr/>
        </p:nvSpPr>
        <p:spPr>
          <a:xfrm>
            <a:off x="8028000" y="1534900"/>
            <a:ext cx="18456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s-CO" sz="1300" u="none" cap="none" strike="noStrike">
                <a:solidFill>
                  <a:schemeClr val="dk1"/>
                </a:solidFill>
                <a:latin typeface="Arial"/>
                <a:ea typeface="Arial"/>
                <a:cs typeface="Arial"/>
                <a:sym typeface="Arial"/>
              </a:rPr>
              <a:t>Figura 3</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1" lang="es-CO" sz="1300" u="none" cap="none" strike="noStrike">
                <a:solidFill>
                  <a:schemeClr val="dk1"/>
                </a:solidFill>
                <a:latin typeface="Arial"/>
                <a:ea typeface="Arial"/>
                <a:cs typeface="Arial"/>
                <a:sym typeface="Arial"/>
              </a:rPr>
              <a:t>Solución</a:t>
            </a:r>
            <a:endParaRPr b="0" i="1" sz="1300" u="none" cap="none" strike="noStrike">
              <a:solidFill>
                <a:schemeClr val="dk1"/>
              </a:solidFill>
              <a:latin typeface="Arial"/>
              <a:ea typeface="Arial"/>
              <a:cs typeface="Arial"/>
              <a:sym typeface="Arial"/>
            </a:endParaRPr>
          </a:p>
        </p:txBody>
      </p:sp>
      <p:sp>
        <p:nvSpPr>
          <p:cNvPr id="301" name="Google Shape;301;g3629a2bd747_9_417"/>
          <p:cNvSpPr txBox="1"/>
          <p:nvPr/>
        </p:nvSpPr>
        <p:spPr>
          <a:xfrm>
            <a:off x="9191600" y="5324525"/>
            <a:ext cx="27657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s-CO" sz="1300" u="none" cap="none" strike="noStrike">
                <a:solidFill>
                  <a:schemeClr val="dk1"/>
                </a:solidFill>
                <a:latin typeface="Arial"/>
                <a:ea typeface="Arial"/>
                <a:cs typeface="Arial"/>
                <a:sym typeface="Arial"/>
              </a:rPr>
              <a:t>Freepik (2021) https://acortar.link/EaAlbt</a:t>
            </a:r>
            <a:endParaRPr b="0" i="0" sz="1300" u="none" cap="none" strike="noStrike">
              <a:solidFill>
                <a:schemeClr val="dk1"/>
              </a:solidFill>
              <a:latin typeface="Arial"/>
              <a:ea typeface="Arial"/>
              <a:cs typeface="Arial"/>
              <a:sym typeface="Arial"/>
            </a:endParaRPr>
          </a:p>
        </p:txBody>
      </p:sp>
      <p:pic>
        <p:nvPicPr>
          <p:cNvPr id="302" name="Google Shape;302;g3629a2bd747_9_417"/>
          <p:cNvPicPr preferRelativeResize="0"/>
          <p:nvPr/>
        </p:nvPicPr>
        <p:blipFill rotWithShape="1">
          <a:blip r:embed="rId4">
            <a:alphaModFix/>
          </a:blip>
          <a:srcRect b="0" l="0" r="0" t="0"/>
          <a:stretch/>
        </p:blipFill>
        <p:spPr>
          <a:xfrm>
            <a:off x="7985725" y="2291775"/>
            <a:ext cx="4053874" cy="2700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g3629a2bd747_9_427"/>
          <p:cNvSpPr/>
          <p:nvPr/>
        </p:nvSpPr>
        <p:spPr>
          <a:xfrm>
            <a:off x="964675" y="528200"/>
            <a:ext cx="5455800" cy="844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8" name="Google Shape;308;g3629a2bd747_9_427"/>
          <p:cNvSpPr txBox="1"/>
          <p:nvPr/>
        </p:nvSpPr>
        <p:spPr>
          <a:xfrm>
            <a:off x="964675" y="602900"/>
            <a:ext cx="5455800" cy="770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4400"/>
              <a:buFont typeface="Work Sans Light"/>
              <a:buNone/>
            </a:pPr>
            <a:r>
              <a:rPr b="0" i="0" lang="es-CO" sz="3800" u="none" cap="none" strike="noStrike">
                <a:solidFill>
                  <a:srgbClr val="38AA00"/>
                </a:solidFill>
                <a:latin typeface="Arial"/>
                <a:ea typeface="Arial"/>
                <a:cs typeface="Arial"/>
                <a:sym typeface="Arial"/>
              </a:rPr>
              <a:t>Se requiere de:</a:t>
            </a:r>
            <a:endParaRPr b="0" i="0" sz="3600" u="none" cap="none" strike="noStrike">
              <a:solidFill>
                <a:srgbClr val="000000"/>
              </a:solidFill>
              <a:latin typeface="Arial"/>
              <a:ea typeface="Arial"/>
              <a:cs typeface="Arial"/>
              <a:sym typeface="Arial"/>
            </a:endParaRPr>
          </a:p>
        </p:txBody>
      </p:sp>
      <p:sp>
        <p:nvSpPr>
          <p:cNvPr id="309" name="Google Shape;309;g3629a2bd747_9_427"/>
          <p:cNvSpPr txBox="1"/>
          <p:nvPr/>
        </p:nvSpPr>
        <p:spPr>
          <a:xfrm>
            <a:off x="888475" y="1775625"/>
            <a:ext cx="8748900" cy="4197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0"/>
              </a:spcAft>
              <a:buClr>
                <a:schemeClr val="dk1"/>
              </a:buClr>
              <a:buSzPts val="1100"/>
              <a:buFont typeface="Arial"/>
              <a:buNone/>
            </a:pPr>
            <a:r>
              <a:rPr b="1" lang="es-CO" sz="1800">
                <a:solidFill>
                  <a:schemeClr val="dk1"/>
                </a:solidFill>
              </a:rPr>
              <a:t>Módulo de Gestión de Productos</a:t>
            </a:r>
            <a:r>
              <a:rPr lang="es-CO" sz="1800">
                <a:solidFill>
                  <a:schemeClr val="dk1"/>
                </a:solidFill>
              </a:rPr>
              <a:t>, </a:t>
            </a:r>
            <a:r>
              <a:rPr lang="es-CO" sz="1800">
                <a:solidFill>
                  <a:schemeClr val="dk1"/>
                </a:solidFill>
              </a:rPr>
              <a:t>permitirá</a:t>
            </a:r>
            <a:r>
              <a:rPr lang="es-CO" sz="1800">
                <a:solidFill>
                  <a:schemeClr val="dk1"/>
                </a:solidFill>
              </a:rPr>
              <a:t> registrar, actualizar, consultar y eliminar productos. </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1" lang="es-CO" sz="1800">
                <a:solidFill>
                  <a:schemeClr val="dk1"/>
                </a:solidFill>
              </a:rPr>
              <a:t>Módulo de Ingreso y Salida de Productos</a:t>
            </a:r>
            <a:r>
              <a:rPr b="0" i="0" lang="es-CO" sz="1800" u="none" cap="none" strike="noStrike">
                <a:solidFill>
                  <a:schemeClr val="dk1"/>
                </a:solidFill>
                <a:latin typeface="Arial"/>
                <a:ea typeface="Arial"/>
                <a:cs typeface="Arial"/>
                <a:sym typeface="Arial"/>
              </a:rPr>
              <a:t>, </a:t>
            </a:r>
            <a:r>
              <a:rPr lang="es-CO" sz="1800">
                <a:solidFill>
                  <a:schemeClr val="dk1"/>
                </a:solidFill>
              </a:rPr>
              <a:t>registra</a:t>
            </a:r>
            <a:r>
              <a:rPr lang="es-CO" sz="1800">
                <a:solidFill>
                  <a:schemeClr val="dk1"/>
                </a:solidFill>
              </a:rPr>
              <a:t> movimientos del inventario en tiempo real para evitar desabastecimientos o exceso de stock.</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1" lang="es-CO" sz="1800">
                <a:solidFill>
                  <a:schemeClr val="dk1"/>
                </a:solidFill>
              </a:rPr>
              <a:t>Módulo de Reportes y Estadísticas</a:t>
            </a:r>
            <a:r>
              <a:rPr b="0" i="0" lang="es-CO" sz="1800" u="none" cap="none" strike="noStrike">
                <a:solidFill>
                  <a:schemeClr val="dk1"/>
                </a:solidFill>
                <a:latin typeface="Arial"/>
                <a:ea typeface="Arial"/>
                <a:cs typeface="Arial"/>
                <a:sym typeface="Arial"/>
              </a:rPr>
              <a:t>, </a:t>
            </a:r>
            <a:r>
              <a:rPr lang="es-CO" sz="1800">
                <a:solidFill>
                  <a:schemeClr val="dk1"/>
                </a:solidFill>
              </a:rPr>
              <a:t>generará informes automáticos sobre el estado del inventario, productos más vendidos, apoyando </a:t>
            </a:r>
            <a:r>
              <a:rPr lang="es-CO" sz="1800">
                <a:solidFill>
                  <a:schemeClr val="dk1"/>
                </a:solidFill>
              </a:rPr>
              <a:t>la toma de decisiones estratégicas.</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1" lang="es-CO" sz="1800">
                <a:solidFill>
                  <a:schemeClr val="dk1"/>
                </a:solidFill>
              </a:rPr>
              <a:t>Módulo de Gestión de Usuarios</a:t>
            </a:r>
            <a:r>
              <a:rPr b="0" i="0" lang="es-CO" sz="1800" u="none" cap="none" strike="noStrike">
                <a:solidFill>
                  <a:schemeClr val="dk1"/>
                </a:solidFill>
                <a:latin typeface="Arial"/>
                <a:ea typeface="Arial"/>
                <a:cs typeface="Arial"/>
                <a:sym typeface="Arial"/>
              </a:rPr>
              <a:t>, </a:t>
            </a:r>
            <a:r>
              <a:rPr lang="es-CO" sz="1800">
                <a:solidFill>
                  <a:schemeClr val="dk1"/>
                </a:solidFill>
              </a:rPr>
              <a:t>permitirá registrar y administrar a los usuarios en el sistema, asignando permisos según su rol.</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1400"/>
              </a:spcBef>
              <a:spcAft>
                <a:spcPts val="0"/>
              </a:spcAft>
              <a:buClr>
                <a:schemeClr val="dk1"/>
              </a:buClr>
              <a:buSzPts val="1100"/>
              <a:buFont typeface="Arial"/>
              <a:buNone/>
            </a:pPr>
            <a:r>
              <a:rPr b="1" i="0" lang="es-CO" sz="1800" u="none" cap="none" strike="noStrike">
                <a:solidFill>
                  <a:schemeClr val="dk1"/>
                </a:solidFill>
                <a:highlight>
                  <a:schemeClr val="lt1"/>
                </a:highlight>
                <a:latin typeface="Arial"/>
                <a:ea typeface="Arial"/>
                <a:cs typeface="Arial"/>
                <a:sym typeface="Arial"/>
              </a:rPr>
              <a:t>Módulo de </a:t>
            </a:r>
            <a:r>
              <a:rPr b="1" lang="es-CO" sz="1800">
                <a:solidFill>
                  <a:schemeClr val="dk1"/>
                </a:solidFill>
                <a:highlight>
                  <a:schemeClr val="lt1"/>
                </a:highlight>
              </a:rPr>
              <a:t>ventas</a:t>
            </a:r>
            <a:r>
              <a:rPr b="1" i="0" lang="es-CO" sz="1800" u="none" cap="none" strike="noStrike">
                <a:solidFill>
                  <a:schemeClr val="dk1"/>
                </a:solidFill>
                <a:highlight>
                  <a:schemeClr val="lt1"/>
                </a:highlight>
                <a:latin typeface="Arial"/>
                <a:ea typeface="Arial"/>
                <a:cs typeface="Arial"/>
                <a:sym typeface="Arial"/>
              </a:rPr>
              <a:t>, </a:t>
            </a:r>
            <a:r>
              <a:rPr lang="es-CO" sz="1800">
                <a:solidFill>
                  <a:schemeClr val="dk1"/>
                </a:solidFill>
                <a:highlight>
                  <a:schemeClr val="lt1"/>
                </a:highlight>
              </a:rPr>
              <a:t>El módulo gestiona el proceso de compra, registro de pedidos y vinculación con el inventario en tiempo real.</a:t>
            </a:r>
            <a:endParaRPr b="0" i="0" sz="1600" u="none" cap="none" strike="noStrike">
              <a:solidFill>
                <a:schemeClr val="dk1"/>
              </a:solidFill>
              <a:highlight>
                <a:schemeClr val="lt1"/>
              </a:highlight>
              <a:latin typeface="Arial"/>
              <a:ea typeface="Arial"/>
              <a:cs typeface="Arial"/>
              <a:sym typeface="Arial"/>
            </a:endParaRPr>
          </a:p>
        </p:txBody>
      </p:sp>
      <p:sp>
        <p:nvSpPr>
          <p:cNvPr id="310" name="Google Shape;310;g3629a2bd747_9_427"/>
          <p:cNvSpPr txBox="1"/>
          <p:nvPr/>
        </p:nvSpPr>
        <p:spPr>
          <a:xfrm>
            <a:off x="11674177" y="6331375"/>
            <a:ext cx="259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chemeClr val="dk1"/>
              </a:buClr>
              <a:buSzPts val="1100"/>
              <a:buFont typeface="Arial"/>
              <a:buNone/>
            </a:pPr>
            <a:r>
              <a:rPr b="0" i="0" lang="es-CO" sz="1600" u="none" cap="none" strike="noStrike">
                <a:solidFill>
                  <a:schemeClr val="dk1"/>
                </a:solidFill>
                <a:latin typeface="Arial"/>
                <a:ea typeface="Arial"/>
                <a:cs typeface="Arial"/>
                <a:sym typeface="Arial"/>
              </a:rPr>
              <a:t>5</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Google Shape;315;g3629a2bd747_9_434"/>
          <p:cNvSpPr txBox="1"/>
          <p:nvPr/>
        </p:nvSpPr>
        <p:spPr>
          <a:xfrm>
            <a:off x="303286" y="337230"/>
            <a:ext cx="105156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b="0" i="0" lang="es-CO" sz="4400" u="none" cap="none" strike="noStrike">
                <a:solidFill>
                  <a:srgbClr val="0C0C0C"/>
                </a:solidFill>
                <a:latin typeface="Work Sans Medium"/>
                <a:ea typeface="Work Sans Medium"/>
                <a:cs typeface="Work Sans Medium"/>
                <a:sym typeface="Work Sans Medium"/>
              </a:rPr>
              <a:t>Objetivo General</a:t>
            </a:r>
            <a:endParaRPr b="0" i="0" sz="1400" u="none" cap="none" strike="noStrike">
              <a:solidFill>
                <a:srgbClr val="000000"/>
              </a:solidFill>
              <a:latin typeface="Arial"/>
              <a:ea typeface="Arial"/>
              <a:cs typeface="Arial"/>
              <a:sym typeface="Arial"/>
            </a:endParaRPr>
          </a:p>
        </p:txBody>
      </p:sp>
      <p:sp>
        <p:nvSpPr>
          <p:cNvPr id="316" name="Google Shape;316;g3629a2bd747_9_434"/>
          <p:cNvSpPr txBox="1"/>
          <p:nvPr/>
        </p:nvSpPr>
        <p:spPr>
          <a:xfrm>
            <a:off x="569650" y="2050500"/>
            <a:ext cx="4958700" cy="343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CO" sz="2600">
                <a:solidFill>
                  <a:schemeClr val="dk1"/>
                </a:solidFill>
                <a:latin typeface="Calibri"/>
                <a:ea typeface="Calibri"/>
                <a:cs typeface="Calibri"/>
                <a:sym typeface="Calibri"/>
              </a:rPr>
              <a:t>Diseñar e implementar un sistema de información para el supermercado El Portal 2 que optimice el control del inventario y permita gestionar ventas en línea.</a:t>
            </a:r>
            <a:endParaRPr b="0" i="0" sz="3000" u="none" cap="none" strike="noStrike">
              <a:solidFill>
                <a:schemeClr val="dk1"/>
              </a:solidFill>
              <a:latin typeface="Calibri"/>
              <a:ea typeface="Calibri"/>
              <a:cs typeface="Calibri"/>
              <a:sym typeface="Calibri"/>
            </a:endParaRPr>
          </a:p>
        </p:txBody>
      </p:sp>
      <p:pic>
        <p:nvPicPr>
          <p:cNvPr id="317" name="Google Shape;317;g3629a2bd747_9_434"/>
          <p:cNvPicPr preferRelativeResize="0"/>
          <p:nvPr/>
        </p:nvPicPr>
        <p:blipFill rotWithShape="1">
          <a:blip r:embed="rId4">
            <a:alphaModFix/>
          </a:blip>
          <a:srcRect b="0" l="0" r="0" t="0"/>
          <a:stretch/>
        </p:blipFill>
        <p:spPr>
          <a:xfrm>
            <a:off x="5582150" y="1417728"/>
            <a:ext cx="6380249" cy="3810426"/>
          </a:xfrm>
          <a:prstGeom prst="rect">
            <a:avLst/>
          </a:prstGeom>
          <a:noFill/>
          <a:ln>
            <a:noFill/>
          </a:ln>
        </p:spPr>
      </p:pic>
      <p:sp>
        <p:nvSpPr>
          <p:cNvPr id="318" name="Google Shape;318;g3629a2bd747_9_434"/>
          <p:cNvSpPr txBox="1"/>
          <p:nvPr/>
        </p:nvSpPr>
        <p:spPr>
          <a:xfrm>
            <a:off x="5582150" y="5228150"/>
            <a:ext cx="2650500" cy="5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chemeClr val="dk1"/>
                </a:solidFill>
                <a:latin typeface="Calibri"/>
                <a:ea typeface="Calibri"/>
                <a:cs typeface="Calibri"/>
                <a:sym typeface="Calibri"/>
              </a:rPr>
              <a:t>(Coworkingfy,2020) </a:t>
            </a:r>
            <a:r>
              <a:rPr b="0" i="0" lang="es-CO" sz="1000" u="sng" cap="none" strike="noStrike">
                <a:solidFill>
                  <a:schemeClr val="hlink"/>
                </a:solidFill>
                <a:latin typeface="Calibri"/>
                <a:ea typeface="Calibri"/>
                <a:cs typeface="Calibri"/>
                <a:sym typeface="Calibri"/>
                <a:hlinkClick r:id="rId5"/>
              </a:rPr>
              <a:t>Enlace</a:t>
            </a:r>
            <a:endParaRPr b="0" i="0" sz="1000" u="none" cap="none" strike="noStrike">
              <a:solidFill>
                <a:schemeClr val="dk1"/>
              </a:solidFill>
              <a:latin typeface="Calibri"/>
              <a:ea typeface="Calibri"/>
              <a:cs typeface="Calibri"/>
              <a:sym typeface="Calibri"/>
            </a:endParaRPr>
          </a:p>
        </p:txBody>
      </p:sp>
      <p:sp>
        <p:nvSpPr>
          <p:cNvPr id="319" name="Google Shape;319;g3629a2bd747_9_434"/>
          <p:cNvSpPr txBox="1"/>
          <p:nvPr/>
        </p:nvSpPr>
        <p:spPr>
          <a:xfrm>
            <a:off x="11674177" y="6331375"/>
            <a:ext cx="259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chemeClr val="dk1"/>
              </a:buClr>
              <a:buSzPts val="1100"/>
              <a:buFont typeface="Arial"/>
              <a:buNone/>
            </a:pPr>
            <a:r>
              <a:rPr b="0" i="0" lang="es-CO" sz="1600" u="none" cap="none" strike="noStrike">
                <a:solidFill>
                  <a:schemeClr val="dk1"/>
                </a:solidFill>
                <a:latin typeface="Arial"/>
                <a:ea typeface="Arial"/>
                <a:cs typeface="Arial"/>
                <a:sym typeface="Arial"/>
              </a:rPr>
              <a:t>6</a:t>
            </a:r>
            <a:endParaRPr b="0" i="0" sz="1600" u="none" cap="none" strike="noStrike">
              <a:solidFill>
                <a:schemeClr val="dk1"/>
              </a:solidFill>
              <a:latin typeface="Arial"/>
              <a:ea typeface="Arial"/>
              <a:cs typeface="Arial"/>
              <a:sym typeface="Arial"/>
            </a:endParaRPr>
          </a:p>
        </p:txBody>
      </p:sp>
      <p:sp>
        <p:nvSpPr>
          <p:cNvPr id="320" name="Google Shape;320;g3629a2bd747_9_434"/>
          <p:cNvSpPr txBox="1"/>
          <p:nvPr/>
        </p:nvSpPr>
        <p:spPr>
          <a:xfrm>
            <a:off x="5798900" y="1072325"/>
            <a:ext cx="18456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s-CO" sz="1300" u="none" cap="none" strike="noStrike">
                <a:solidFill>
                  <a:schemeClr val="dk1"/>
                </a:solidFill>
                <a:latin typeface="Arial"/>
                <a:ea typeface="Arial"/>
                <a:cs typeface="Arial"/>
                <a:sym typeface="Arial"/>
              </a:rPr>
              <a:t>Figura 4</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1" lang="es-CO" sz="1300" u="none" cap="none" strike="noStrike">
                <a:solidFill>
                  <a:schemeClr val="dk1"/>
                </a:solidFill>
                <a:latin typeface="Arial"/>
                <a:ea typeface="Arial"/>
                <a:cs typeface="Arial"/>
                <a:sym typeface="Arial"/>
              </a:rPr>
              <a:t>Meta</a:t>
            </a:r>
            <a:endParaRPr b="0" i="1" sz="13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3629a2bd747_9_443"/>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Objetivos específicos</a:t>
            </a:r>
            <a:endParaRPr/>
          </a:p>
        </p:txBody>
      </p:sp>
      <p:sp>
        <p:nvSpPr>
          <p:cNvPr id="326" name="Google Shape;326;g3629a2bd747_9_443"/>
          <p:cNvSpPr txBox="1"/>
          <p:nvPr/>
        </p:nvSpPr>
        <p:spPr>
          <a:xfrm>
            <a:off x="337975" y="1877375"/>
            <a:ext cx="5563800" cy="45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CO" sz="1900" u="none" cap="none" strike="noStrike">
                <a:solidFill>
                  <a:schemeClr val="dk1"/>
                </a:solidFill>
                <a:latin typeface="Arial"/>
                <a:ea typeface="Arial"/>
                <a:cs typeface="Arial"/>
                <a:sym typeface="Arial"/>
              </a:rPr>
              <a:t>1. </a:t>
            </a:r>
            <a:r>
              <a:rPr lang="es-CO" sz="1900">
                <a:solidFill>
                  <a:schemeClr val="dk1"/>
                </a:solidFill>
              </a:rPr>
              <a:t>Diseñar e implementar un módulo de gestión de productos que permita registrar, consultar, actualizar y eliminar artículos del inventario.</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CO" sz="1900" u="none" cap="none" strike="noStrike">
                <a:solidFill>
                  <a:schemeClr val="dk1"/>
                </a:solidFill>
                <a:latin typeface="Arial"/>
                <a:ea typeface="Arial"/>
                <a:cs typeface="Arial"/>
                <a:sym typeface="Arial"/>
              </a:rPr>
              <a:t>2. </a:t>
            </a:r>
            <a:r>
              <a:rPr lang="es-CO" sz="1900">
                <a:solidFill>
                  <a:schemeClr val="dk1"/>
                </a:solidFill>
              </a:rPr>
              <a:t>Desarrollar un módulo de control de ingresos y salidas de productos.</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CO" sz="1900" u="none" cap="none" strike="noStrike">
                <a:solidFill>
                  <a:schemeClr val="dk1"/>
                </a:solidFill>
                <a:latin typeface="Arial"/>
                <a:ea typeface="Arial"/>
                <a:cs typeface="Arial"/>
                <a:sym typeface="Arial"/>
              </a:rPr>
              <a:t>3. </a:t>
            </a:r>
            <a:r>
              <a:rPr lang="es-CO" sz="1900">
                <a:solidFill>
                  <a:schemeClr val="dk1"/>
                </a:solidFill>
              </a:rPr>
              <a:t>Integrar</a:t>
            </a:r>
            <a:r>
              <a:rPr lang="es-CO" sz="1900">
                <a:solidFill>
                  <a:schemeClr val="dk1"/>
                </a:solidFill>
              </a:rPr>
              <a:t> un módulo de generación de reportes y estadísticas para obtener información actualizada sobre el estado del inventario y los productos más vendidos.</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27" name="Google Shape;327;g3629a2bd747_9_443"/>
          <p:cNvPicPr preferRelativeResize="0"/>
          <p:nvPr/>
        </p:nvPicPr>
        <p:blipFill rotWithShape="1">
          <a:blip r:embed="rId3">
            <a:alphaModFix/>
          </a:blip>
          <a:srcRect b="0" l="14360" r="13333" t="0"/>
          <a:stretch/>
        </p:blipFill>
        <p:spPr>
          <a:xfrm>
            <a:off x="6035275" y="1877375"/>
            <a:ext cx="5235949" cy="3249300"/>
          </a:xfrm>
          <a:prstGeom prst="rect">
            <a:avLst/>
          </a:prstGeom>
          <a:noFill/>
          <a:ln>
            <a:noFill/>
          </a:ln>
        </p:spPr>
      </p:pic>
      <p:sp>
        <p:nvSpPr>
          <p:cNvPr id="328" name="Google Shape;328;g3629a2bd747_9_443"/>
          <p:cNvSpPr txBox="1"/>
          <p:nvPr/>
        </p:nvSpPr>
        <p:spPr>
          <a:xfrm>
            <a:off x="6035275" y="5126675"/>
            <a:ext cx="4607400" cy="37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chemeClr val="dk1"/>
                </a:solidFill>
                <a:latin typeface="Calibri"/>
                <a:ea typeface="Calibri"/>
                <a:cs typeface="Calibri"/>
                <a:sym typeface="Calibri"/>
              </a:rPr>
              <a:t>(Mentee,2023) </a:t>
            </a:r>
            <a:r>
              <a:rPr b="0" i="0" lang="es-CO" sz="1000" u="sng" cap="none" strike="noStrike">
                <a:solidFill>
                  <a:schemeClr val="hlink"/>
                </a:solidFill>
                <a:latin typeface="Calibri"/>
                <a:ea typeface="Calibri"/>
                <a:cs typeface="Calibri"/>
                <a:sym typeface="Calibri"/>
                <a:hlinkClick r:id="rId4"/>
              </a:rPr>
              <a:t>Enlace</a:t>
            </a:r>
            <a:endParaRPr b="0" i="0" sz="1000" u="none" cap="none" strike="noStrike">
              <a:solidFill>
                <a:schemeClr val="dk1"/>
              </a:solidFill>
              <a:latin typeface="Calibri"/>
              <a:ea typeface="Calibri"/>
              <a:cs typeface="Calibri"/>
              <a:sym typeface="Calibri"/>
            </a:endParaRPr>
          </a:p>
        </p:txBody>
      </p:sp>
      <p:sp>
        <p:nvSpPr>
          <p:cNvPr id="329" name="Google Shape;329;g3629a2bd747_9_443"/>
          <p:cNvSpPr txBox="1"/>
          <p:nvPr/>
        </p:nvSpPr>
        <p:spPr>
          <a:xfrm>
            <a:off x="11674177" y="6331375"/>
            <a:ext cx="259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chemeClr val="dk1"/>
              </a:buClr>
              <a:buSzPts val="1100"/>
              <a:buFont typeface="Arial"/>
              <a:buNone/>
            </a:pPr>
            <a:r>
              <a:rPr b="0" i="0" lang="es-CO" sz="1600" u="none" cap="none" strike="noStrike">
                <a:solidFill>
                  <a:schemeClr val="dk1"/>
                </a:solidFill>
                <a:latin typeface="Arial"/>
                <a:ea typeface="Arial"/>
                <a:cs typeface="Arial"/>
                <a:sym typeface="Arial"/>
              </a:rPr>
              <a:t>7</a:t>
            </a:r>
            <a:endParaRPr b="0" i="0" sz="1600" u="none" cap="none" strike="noStrike">
              <a:solidFill>
                <a:schemeClr val="dk1"/>
              </a:solidFill>
              <a:latin typeface="Arial"/>
              <a:ea typeface="Arial"/>
              <a:cs typeface="Arial"/>
              <a:sym typeface="Arial"/>
            </a:endParaRPr>
          </a:p>
        </p:txBody>
      </p:sp>
      <p:sp>
        <p:nvSpPr>
          <p:cNvPr id="330" name="Google Shape;330;g3629a2bd747_9_443"/>
          <p:cNvSpPr txBox="1"/>
          <p:nvPr/>
        </p:nvSpPr>
        <p:spPr>
          <a:xfrm>
            <a:off x="5848050" y="1436050"/>
            <a:ext cx="23730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s-CO" sz="1300" u="none" cap="none" strike="noStrike">
                <a:solidFill>
                  <a:schemeClr val="dk1"/>
                </a:solidFill>
                <a:latin typeface="Arial"/>
                <a:ea typeface="Arial"/>
                <a:cs typeface="Arial"/>
                <a:sym typeface="Arial"/>
              </a:rPr>
              <a:t>Figura 5</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1" lang="es-CO" sz="1300" u="none" cap="none" strike="noStrike">
                <a:solidFill>
                  <a:schemeClr val="dk1"/>
                </a:solidFill>
                <a:latin typeface="Arial"/>
                <a:ea typeface="Arial"/>
                <a:cs typeface="Arial"/>
                <a:sym typeface="Arial"/>
              </a:rPr>
              <a:t>Objetivos específicos</a:t>
            </a:r>
            <a:endParaRPr b="0" i="1" sz="13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